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76" r:id="rId3"/>
    <p:sldId id="277" r:id="rId4"/>
    <p:sldId id="291" r:id="rId5"/>
    <p:sldId id="292" r:id="rId6"/>
    <p:sldId id="272" r:id="rId7"/>
    <p:sldId id="274" r:id="rId8"/>
    <p:sldId id="261" r:id="rId9"/>
    <p:sldId id="288" r:id="rId10"/>
    <p:sldId id="290" r:id="rId11"/>
    <p:sldId id="279" r:id="rId12"/>
    <p:sldId id="280" r:id="rId13"/>
    <p:sldId id="281" r:id="rId14"/>
    <p:sldId id="282" r:id="rId15"/>
    <p:sldId id="283" r:id="rId16"/>
    <p:sldId id="284" r:id="rId17"/>
    <p:sldId id="287" r:id="rId18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7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D3D1E-F2DE-4783-8AC2-436E32912E2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CC8D9D7-DAF8-47E5-A2B4-6AFF51608BE9}">
      <dgm:prSet phldrT="[Tekst]"/>
      <dgm:spPr/>
      <dgm:t>
        <a:bodyPr/>
        <a:lstStyle/>
        <a:p>
          <a:endParaRPr lang="nb-NO" dirty="0"/>
        </a:p>
      </dgm:t>
    </dgm:pt>
    <dgm:pt modelId="{FFE6F871-BB40-407A-864C-BFF2C4BF8082}" type="parTrans" cxnId="{E8976F29-769E-448C-9D3A-CD5EC5D35D0D}">
      <dgm:prSet/>
      <dgm:spPr/>
      <dgm:t>
        <a:bodyPr/>
        <a:lstStyle/>
        <a:p>
          <a:endParaRPr lang="nb-NO"/>
        </a:p>
      </dgm:t>
    </dgm:pt>
    <dgm:pt modelId="{BD9E7121-8350-4086-8342-6A149275F938}" type="sibTrans" cxnId="{E8976F29-769E-448C-9D3A-CD5EC5D35D0D}">
      <dgm:prSet/>
      <dgm:spPr/>
      <dgm:t>
        <a:bodyPr/>
        <a:lstStyle/>
        <a:p>
          <a:endParaRPr lang="nb-NO"/>
        </a:p>
      </dgm:t>
    </dgm:pt>
    <dgm:pt modelId="{E789DA4B-6035-4E02-8653-53DDA522B7E6}">
      <dgm:prSet phldrT="[Tekst]"/>
      <dgm:spPr>
        <a:solidFill>
          <a:schemeClr val="accent2"/>
        </a:solidFill>
      </dgm:spPr>
      <dgm:t>
        <a:bodyPr/>
        <a:lstStyle/>
        <a:p>
          <a:r>
            <a:rPr lang="nb-NO" dirty="0" smtClean="0"/>
            <a:t>Personlighet</a:t>
          </a:r>
        </a:p>
        <a:p>
          <a:r>
            <a:rPr lang="nb-NO" dirty="0" smtClean="0"/>
            <a:t> Temperament</a:t>
          </a:r>
        </a:p>
        <a:p>
          <a:r>
            <a:rPr lang="nb-NO" dirty="0" smtClean="0"/>
            <a:t>Familie/nettverk</a:t>
          </a:r>
        </a:p>
        <a:p>
          <a:r>
            <a:rPr lang="nb-NO" dirty="0" smtClean="0"/>
            <a:t>Kultur</a:t>
          </a:r>
        </a:p>
      </dgm:t>
    </dgm:pt>
    <dgm:pt modelId="{185F1230-39BE-46E9-BD9E-04FF5B19FF62}" type="parTrans" cxnId="{90F8F459-BEA6-46E3-90A1-DDB7C9DEA3E8}">
      <dgm:prSet/>
      <dgm:spPr/>
      <dgm:t>
        <a:bodyPr/>
        <a:lstStyle/>
        <a:p>
          <a:endParaRPr lang="nb-NO"/>
        </a:p>
      </dgm:t>
    </dgm:pt>
    <dgm:pt modelId="{13EBFBCC-B648-4EC2-9366-549D19FB63F6}" type="sibTrans" cxnId="{90F8F459-BEA6-46E3-90A1-DDB7C9DEA3E8}">
      <dgm:prSet/>
      <dgm:spPr/>
      <dgm:t>
        <a:bodyPr/>
        <a:lstStyle/>
        <a:p>
          <a:endParaRPr lang="nb-NO"/>
        </a:p>
      </dgm:t>
    </dgm:pt>
    <dgm:pt modelId="{0342F7F0-5E0F-408B-8918-7A48CB20A6F3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b-NO" dirty="0" smtClean="0"/>
            <a:t>Relasjoner:</a:t>
          </a:r>
        </a:p>
        <a:p>
          <a:r>
            <a:rPr lang="nb-NO" dirty="0" smtClean="0"/>
            <a:t>- Barn/medelever/venner</a:t>
          </a:r>
        </a:p>
        <a:p>
          <a:r>
            <a:rPr lang="nb-NO" dirty="0" smtClean="0"/>
            <a:t>- Personalet</a:t>
          </a:r>
        </a:p>
        <a:p>
          <a:r>
            <a:rPr lang="nb-NO" dirty="0" smtClean="0"/>
            <a:t>-hjemme</a:t>
          </a:r>
        </a:p>
        <a:p>
          <a:endParaRPr lang="nb-NO" dirty="0"/>
        </a:p>
      </dgm:t>
    </dgm:pt>
    <dgm:pt modelId="{3EF28681-6069-4EB3-9810-52E8DBF93168}" type="parTrans" cxnId="{72B74A27-6057-4D2C-9BFD-45A9C6898DCB}">
      <dgm:prSet/>
      <dgm:spPr/>
      <dgm:t>
        <a:bodyPr/>
        <a:lstStyle/>
        <a:p>
          <a:endParaRPr lang="nb-NO"/>
        </a:p>
      </dgm:t>
    </dgm:pt>
    <dgm:pt modelId="{BF04C3B7-88C9-442A-AE41-FB895E67D947}" type="sibTrans" cxnId="{72B74A27-6057-4D2C-9BFD-45A9C6898DCB}">
      <dgm:prSet/>
      <dgm:spPr/>
      <dgm:t>
        <a:bodyPr/>
        <a:lstStyle/>
        <a:p>
          <a:endParaRPr lang="nb-NO"/>
        </a:p>
      </dgm:t>
    </dgm:pt>
    <dgm:pt modelId="{E0A2A6B2-6266-4231-B021-87242C77EFB4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 smtClean="0"/>
            <a:t>Sykdom/Skade /Lyte</a:t>
          </a:r>
        </a:p>
        <a:p>
          <a:r>
            <a:rPr lang="nb-NO" dirty="0" smtClean="0"/>
            <a:t>Livshendelser</a:t>
          </a:r>
        </a:p>
        <a:p>
          <a:r>
            <a:rPr lang="nb-NO" dirty="0" smtClean="0"/>
            <a:t>Søvn, </a:t>
          </a:r>
          <a:r>
            <a:rPr lang="nb-NO" dirty="0" err="1" smtClean="0"/>
            <a:t>Kosthold,Fysisk</a:t>
          </a:r>
          <a:r>
            <a:rPr lang="nb-NO" dirty="0" smtClean="0"/>
            <a:t> aktivitet</a:t>
          </a:r>
          <a:endParaRPr lang="nb-NO" dirty="0"/>
        </a:p>
      </dgm:t>
    </dgm:pt>
    <dgm:pt modelId="{06B35341-994E-4824-9175-C9F771A475B2}" type="parTrans" cxnId="{B46A03D4-A527-41CB-AB54-F7E8C77AF7B8}">
      <dgm:prSet/>
      <dgm:spPr/>
      <dgm:t>
        <a:bodyPr/>
        <a:lstStyle/>
        <a:p>
          <a:endParaRPr lang="nb-NO"/>
        </a:p>
      </dgm:t>
    </dgm:pt>
    <dgm:pt modelId="{FA870450-8D3B-4C64-B049-9A15061213B3}" type="sibTrans" cxnId="{B46A03D4-A527-41CB-AB54-F7E8C77AF7B8}">
      <dgm:prSet/>
      <dgm:spPr/>
      <dgm:t>
        <a:bodyPr/>
        <a:lstStyle/>
        <a:p>
          <a:endParaRPr lang="nb-NO"/>
        </a:p>
      </dgm:t>
    </dgm:pt>
    <dgm:pt modelId="{BD0DF68F-52FF-4CA0-ABE9-7673055C3097}">
      <dgm:prSet phldrT="[Tekst]"/>
      <dgm:spPr>
        <a:solidFill>
          <a:srgbClr val="00B050"/>
        </a:solidFill>
      </dgm:spPr>
      <dgm:t>
        <a:bodyPr/>
        <a:lstStyle/>
        <a:p>
          <a:r>
            <a:rPr lang="nb-NO" dirty="0" smtClean="0"/>
            <a:t>Skole/ barnehage</a:t>
          </a:r>
        </a:p>
        <a:p>
          <a:r>
            <a:rPr lang="nb-NO" dirty="0" smtClean="0"/>
            <a:t>Læring og utvikling</a:t>
          </a:r>
        </a:p>
        <a:p>
          <a:r>
            <a:rPr lang="nb-NO" dirty="0" smtClean="0"/>
            <a:t>Trivsel</a:t>
          </a:r>
        </a:p>
        <a:p>
          <a:r>
            <a:rPr lang="nb-NO" dirty="0" smtClean="0"/>
            <a:t>Mestring</a:t>
          </a:r>
          <a:endParaRPr lang="nb-NO" dirty="0"/>
        </a:p>
      </dgm:t>
    </dgm:pt>
    <dgm:pt modelId="{C67016C8-9F9D-40F5-A106-8571AD5DE934}" type="parTrans" cxnId="{6FE66E8A-76D4-4CD7-B999-4F284220CD18}">
      <dgm:prSet/>
      <dgm:spPr/>
      <dgm:t>
        <a:bodyPr/>
        <a:lstStyle/>
        <a:p>
          <a:endParaRPr lang="nb-NO"/>
        </a:p>
      </dgm:t>
    </dgm:pt>
    <dgm:pt modelId="{DDF1E14D-05CD-4608-A3EF-6E62855B4417}" type="sibTrans" cxnId="{6FE66E8A-76D4-4CD7-B999-4F284220CD18}">
      <dgm:prSet/>
      <dgm:spPr/>
      <dgm:t>
        <a:bodyPr/>
        <a:lstStyle/>
        <a:p>
          <a:endParaRPr lang="nb-NO"/>
        </a:p>
      </dgm:t>
    </dgm:pt>
    <dgm:pt modelId="{BDA5FDF7-77FF-4B60-9A43-9D970D6D687D}" type="pres">
      <dgm:prSet presAssocID="{A85D3D1E-F2DE-4783-8AC2-436E32912E2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7E513A3-75C8-46E7-85A2-5C342E5459DD}" type="pres">
      <dgm:prSet presAssocID="{A85D3D1E-F2DE-4783-8AC2-436E32912E21}" presName="matrix" presStyleCnt="0"/>
      <dgm:spPr/>
    </dgm:pt>
    <dgm:pt modelId="{AE1FEA3A-81CF-42E8-A79D-E5CFECA9849D}" type="pres">
      <dgm:prSet presAssocID="{A85D3D1E-F2DE-4783-8AC2-436E32912E21}" presName="tile1" presStyleLbl="node1" presStyleIdx="0" presStyleCnt="4" custLinFactNeighborY="-1333"/>
      <dgm:spPr/>
      <dgm:t>
        <a:bodyPr/>
        <a:lstStyle/>
        <a:p>
          <a:endParaRPr lang="nb-NO"/>
        </a:p>
      </dgm:t>
    </dgm:pt>
    <dgm:pt modelId="{12CE1CCA-E565-4FE9-81D0-EEE3AAFA3F94}" type="pres">
      <dgm:prSet presAssocID="{A85D3D1E-F2DE-4783-8AC2-436E32912E2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C55E622-A0DD-4589-8C56-0964EA8CA506}" type="pres">
      <dgm:prSet presAssocID="{A85D3D1E-F2DE-4783-8AC2-436E32912E21}" presName="tile2" presStyleLbl="node1" presStyleIdx="1" presStyleCnt="4"/>
      <dgm:spPr/>
      <dgm:t>
        <a:bodyPr/>
        <a:lstStyle/>
        <a:p>
          <a:endParaRPr lang="nb-NO"/>
        </a:p>
      </dgm:t>
    </dgm:pt>
    <dgm:pt modelId="{EFCD5CF1-365D-4D90-937D-C6DAE74A6E12}" type="pres">
      <dgm:prSet presAssocID="{A85D3D1E-F2DE-4783-8AC2-436E32912E2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064DA82-3EC0-4550-8E25-241979135064}" type="pres">
      <dgm:prSet presAssocID="{A85D3D1E-F2DE-4783-8AC2-436E32912E21}" presName="tile3" presStyleLbl="node1" presStyleIdx="2" presStyleCnt="4"/>
      <dgm:spPr/>
      <dgm:t>
        <a:bodyPr/>
        <a:lstStyle/>
        <a:p>
          <a:endParaRPr lang="nb-NO"/>
        </a:p>
      </dgm:t>
    </dgm:pt>
    <dgm:pt modelId="{801FC959-B69B-4F9F-8C6C-B02E2AC0B7F5}" type="pres">
      <dgm:prSet presAssocID="{A85D3D1E-F2DE-4783-8AC2-436E32912E2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AF08ECE-E64F-4E40-BCB4-4E70064F8349}" type="pres">
      <dgm:prSet presAssocID="{A85D3D1E-F2DE-4783-8AC2-436E32912E21}" presName="tile4" presStyleLbl="node1" presStyleIdx="3" presStyleCnt="4"/>
      <dgm:spPr/>
      <dgm:t>
        <a:bodyPr/>
        <a:lstStyle/>
        <a:p>
          <a:endParaRPr lang="nb-NO"/>
        </a:p>
      </dgm:t>
    </dgm:pt>
    <dgm:pt modelId="{B17CFB38-7E98-4985-BFCB-B0238F643F58}" type="pres">
      <dgm:prSet presAssocID="{A85D3D1E-F2DE-4783-8AC2-436E32912E2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A330E0A-45A6-45E4-A629-B8D8E3901809}" type="pres">
      <dgm:prSet presAssocID="{A85D3D1E-F2DE-4783-8AC2-436E32912E21}" presName="centerTile" presStyleLbl="fgShp" presStyleIdx="0" presStyleCnt="1" custLinFactNeighborX="1459" custLinFactNeighborY="-889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</dgm:ptLst>
  <dgm:cxnLst>
    <dgm:cxn modelId="{03B24E1B-7591-4A5D-9E36-07BBCBEB3F77}" type="presOf" srcId="{E0A2A6B2-6266-4231-B021-87242C77EFB4}" destId="{801FC959-B69B-4F9F-8C6C-B02E2AC0B7F5}" srcOrd="1" destOrd="0" presId="urn:microsoft.com/office/officeart/2005/8/layout/matrix1"/>
    <dgm:cxn modelId="{90F8F459-BEA6-46E3-90A1-DDB7C9DEA3E8}" srcId="{8CC8D9D7-DAF8-47E5-A2B4-6AFF51608BE9}" destId="{E789DA4B-6035-4E02-8653-53DDA522B7E6}" srcOrd="0" destOrd="0" parTransId="{185F1230-39BE-46E9-BD9E-04FF5B19FF62}" sibTransId="{13EBFBCC-B648-4EC2-9366-549D19FB63F6}"/>
    <dgm:cxn modelId="{8A150C63-2CB1-47B9-92F6-9004386C6524}" type="presOf" srcId="{E789DA4B-6035-4E02-8653-53DDA522B7E6}" destId="{AE1FEA3A-81CF-42E8-A79D-E5CFECA9849D}" srcOrd="0" destOrd="0" presId="urn:microsoft.com/office/officeart/2005/8/layout/matrix1"/>
    <dgm:cxn modelId="{0F833C69-1EEF-4A5B-A31B-D0F173A68D1A}" type="presOf" srcId="{0342F7F0-5E0F-408B-8918-7A48CB20A6F3}" destId="{EFCD5CF1-365D-4D90-937D-C6DAE74A6E12}" srcOrd="1" destOrd="0" presId="urn:microsoft.com/office/officeart/2005/8/layout/matrix1"/>
    <dgm:cxn modelId="{14F860DE-F852-4C65-A980-9CBA009B2A95}" type="presOf" srcId="{E789DA4B-6035-4E02-8653-53DDA522B7E6}" destId="{12CE1CCA-E565-4FE9-81D0-EEE3AAFA3F94}" srcOrd="1" destOrd="0" presId="urn:microsoft.com/office/officeart/2005/8/layout/matrix1"/>
    <dgm:cxn modelId="{B46A03D4-A527-41CB-AB54-F7E8C77AF7B8}" srcId="{8CC8D9D7-DAF8-47E5-A2B4-6AFF51608BE9}" destId="{E0A2A6B2-6266-4231-B021-87242C77EFB4}" srcOrd="2" destOrd="0" parTransId="{06B35341-994E-4824-9175-C9F771A475B2}" sibTransId="{FA870450-8D3B-4C64-B049-9A15061213B3}"/>
    <dgm:cxn modelId="{B7D568E3-4423-4C26-B9BE-F835BC2C7A74}" type="presOf" srcId="{BD0DF68F-52FF-4CA0-ABE9-7673055C3097}" destId="{B17CFB38-7E98-4985-BFCB-B0238F643F58}" srcOrd="1" destOrd="0" presId="urn:microsoft.com/office/officeart/2005/8/layout/matrix1"/>
    <dgm:cxn modelId="{72B74A27-6057-4D2C-9BFD-45A9C6898DCB}" srcId="{8CC8D9D7-DAF8-47E5-A2B4-6AFF51608BE9}" destId="{0342F7F0-5E0F-408B-8918-7A48CB20A6F3}" srcOrd="1" destOrd="0" parTransId="{3EF28681-6069-4EB3-9810-52E8DBF93168}" sibTransId="{BF04C3B7-88C9-442A-AE41-FB895E67D947}"/>
    <dgm:cxn modelId="{2447900A-51E3-4620-88C0-1E475BD92929}" type="presOf" srcId="{0342F7F0-5E0F-408B-8918-7A48CB20A6F3}" destId="{DC55E622-A0DD-4589-8C56-0964EA8CA506}" srcOrd="0" destOrd="0" presId="urn:microsoft.com/office/officeart/2005/8/layout/matrix1"/>
    <dgm:cxn modelId="{993C66DD-BD06-44D6-8910-AD35A40F32B9}" type="presOf" srcId="{E0A2A6B2-6266-4231-B021-87242C77EFB4}" destId="{B064DA82-3EC0-4550-8E25-241979135064}" srcOrd="0" destOrd="0" presId="urn:microsoft.com/office/officeart/2005/8/layout/matrix1"/>
    <dgm:cxn modelId="{05E34AFA-83F3-465E-B41E-CA28EA771A48}" type="presOf" srcId="{8CC8D9D7-DAF8-47E5-A2B4-6AFF51608BE9}" destId="{2A330E0A-45A6-45E4-A629-B8D8E3901809}" srcOrd="0" destOrd="0" presId="urn:microsoft.com/office/officeart/2005/8/layout/matrix1"/>
    <dgm:cxn modelId="{E8976F29-769E-448C-9D3A-CD5EC5D35D0D}" srcId="{A85D3D1E-F2DE-4783-8AC2-436E32912E21}" destId="{8CC8D9D7-DAF8-47E5-A2B4-6AFF51608BE9}" srcOrd="0" destOrd="0" parTransId="{FFE6F871-BB40-407A-864C-BFF2C4BF8082}" sibTransId="{BD9E7121-8350-4086-8342-6A149275F938}"/>
    <dgm:cxn modelId="{6FE66E8A-76D4-4CD7-B999-4F284220CD18}" srcId="{8CC8D9D7-DAF8-47E5-A2B4-6AFF51608BE9}" destId="{BD0DF68F-52FF-4CA0-ABE9-7673055C3097}" srcOrd="3" destOrd="0" parTransId="{C67016C8-9F9D-40F5-A106-8571AD5DE934}" sibTransId="{DDF1E14D-05CD-4608-A3EF-6E62855B4417}"/>
    <dgm:cxn modelId="{DBCFC56C-F6E1-4061-8917-9A7412361A68}" type="presOf" srcId="{A85D3D1E-F2DE-4783-8AC2-436E32912E21}" destId="{BDA5FDF7-77FF-4B60-9A43-9D970D6D687D}" srcOrd="0" destOrd="0" presId="urn:microsoft.com/office/officeart/2005/8/layout/matrix1"/>
    <dgm:cxn modelId="{BBE2D23E-1EDF-4815-B527-557C98CD4A57}" type="presOf" srcId="{BD0DF68F-52FF-4CA0-ABE9-7673055C3097}" destId="{EAF08ECE-E64F-4E40-BCB4-4E70064F8349}" srcOrd="0" destOrd="0" presId="urn:microsoft.com/office/officeart/2005/8/layout/matrix1"/>
    <dgm:cxn modelId="{2AF20040-07A1-43C7-98DE-2BAF8B21FB43}" type="presParOf" srcId="{BDA5FDF7-77FF-4B60-9A43-9D970D6D687D}" destId="{B7E513A3-75C8-46E7-85A2-5C342E5459DD}" srcOrd="0" destOrd="0" presId="urn:microsoft.com/office/officeart/2005/8/layout/matrix1"/>
    <dgm:cxn modelId="{CA1E931B-9E47-4376-856A-9643FBC31A84}" type="presParOf" srcId="{B7E513A3-75C8-46E7-85A2-5C342E5459DD}" destId="{AE1FEA3A-81CF-42E8-A79D-E5CFECA9849D}" srcOrd="0" destOrd="0" presId="urn:microsoft.com/office/officeart/2005/8/layout/matrix1"/>
    <dgm:cxn modelId="{6F18B587-A08D-482F-B534-00CB463684F0}" type="presParOf" srcId="{B7E513A3-75C8-46E7-85A2-5C342E5459DD}" destId="{12CE1CCA-E565-4FE9-81D0-EEE3AAFA3F94}" srcOrd="1" destOrd="0" presId="urn:microsoft.com/office/officeart/2005/8/layout/matrix1"/>
    <dgm:cxn modelId="{0591F259-6BFB-4986-81A1-C1AF18EE60F3}" type="presParOf" srcId="{B7E513A3-75C8-46E7-85A2-5C342E5459DD}" destId="{DC55E622-A0DD-4589-8C56-0964EA8CA506}" srcOrd="2" destOrd="0" presId="urn:microsoft.com/office/officeart/2005/8/layout/matrix1"/>
    <dgm:cxn modelId="{28B5F06D-2175-43EC-821B-2402791C3EEB}" type="presParOf" srcId="{B7E513A3-75C8-46E7-85A2-5C342E5459DD}" destId="{EFCD5CF1-365D-4D90-937D-C6DAE74A6E12}" srcOrd="3" destOrd="0" presId="urn:microsoft.com/office/officeart/2005/8/layout/matrix1"/>
    <dgm:cxn modelId="{53E4DF4B-E9B2-4E94-B146-F71F123E1844}" type="presParOf" srcId="{B7E513A3-75C8-46E7-85A2-5C342E5459DD}" destId="{B064DA82-3EC0-4550-8E25-241979135064}" srcOrd="4" destOrd="0" presId="urn:microsoft.com/office/officeart/2005/8/layout/matrix1"/>
    <dgm:cxn modelId="{B7B7F40D-CE70-42B5-8D56-C1D289FBB5F2}" type="presParOf" srcId="{B7E513A3-75C8-46E7-85A2-5C342E5459DD}" destId="{801FC959-B69B-4F9F-8C6C-B02E2AC0B7F5}" srcOrd="5" destOrd="0" presId="urn:microsoft.com/office/officeart/2005/8/layout/matrix1"/>
    <dgm:cxn modelId="{926755EF-1F27-41DD-9646-CF3D38CC2017}" type="presParOf" srcId="{B7E513A3-75C8-46E7-85A2-5C342E5459DD}" destId="{EAF08ECE-E64F-4E40-BCB4-4E70064F8349}" srcOrd="6" destOrd="0" presId="urn:microsoft.com/office/officeart/2005/8/layout/matrix1"/>
    <dgm:cxn modelId="{E786E717-DF93-4948-AE15-08689F3BBC49}" type="presParOf" srcId="{B7E513A3-75C8-46E7-85A2-5C342E5459DD}" destId="{B17CFB38-7E98-4985-BFCB-B0238F643F58}" srcOrd="7" destOrd="0" presId="urn:microsoft.com/office/officeart/2005/8/layout/matrix1"/>
    <dgm:cxn modelId="{1D3BD0AE-47E9-49FB-A8BD-83489BBDB6AA}" type="presParOf" srcId="{BDA5FDF7-77FF-4B60-9A43-9D970D6D687D}" destId="{2A330E0A-45A6-45E4-A629-B8D8E390180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4896B-628B-4EF3-832B-7F98FC76E4E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6938DE1-508B-46D6-9196-8F41CB0EFAC8}">
      <dgm:prSet phldrT="[Tekst]"/>
      <dgm:spPr>
        <a:solidFill>
          <a:srgbClr val="00B050"/>
        </a:solidFill>
      </dgm:spPr>
      <dgm:t>
        <a:bodyPr/>
        <a:lstStyle/>
        <a:p>
          <a:r>
            <a:rPr lang="nb-NO" dirty="0" smtClean="0"/>
            <a:t>Normalitet eller avvik?</a:t>
          </a:r>
        </a:p>
        <a:p>
          <a:endParaRPr lang="nb-NO" dirty="0" smtClean="0"/>
        </a:p>
        <a:p>
          <a:r>
            <a:rPr lang="nb-NO" dirty="0" smtClean="0"/>
            <a:t>Tilnærming / tiltak</a:t>
          </a:r>
          <a:endParaRPr lang="nb-NO" dirty="0"/>
        </a:p>
      </dgm:t>
    </dgm:pt>
    <dgm:pt modelId="{688CB6D1-B8D9-44FD-A27D-51178B72B06A}" type="parTrans" cxnId="{8125DFFD-AD0F-42BF-82B7-584E253D79F4}">
      <dgm:prSet/>
      <dgm:spPr/>
      <dgm:t>
        <a:bodyPr/>
        <a:lstStyle/>
        <a:p>
          <a:endParaRPr lang="nb-NO"/>
        </a:p>
      </dgm:t>
    </dgm:pt>
    <dgm:pt modelId="{095FB6B3-9E00-41D7-9E46-19AF0F1B2B88}" type="sibTrans" cxnId="{8125DFFD-AD0F-42BF-82B7-584E253D79F4}">
      <dgm:prSet/>
      <dgm:spPr/>
      <dgm:t>
        <a:bodyPr/>
        <a:lstStyle/>
        <a:p>
          <a:endParaRPr lang="nb-NO"/>
        </a:p>
      </dgm:t>
    </dgm:pt>
    <dgm:pt modelId="{06318074-53D7-4E69-BE56-D13BB905466E}">
      <dgm:prSet phldrT="[Tekst]"/>
      <dgm:spPr>
        <a:solidFill>
          <a:srgbClr val="0070C0"/>
        </a:solidFill>
      </dgm:spPr>
      <dgm:t>
        <a:bodyPr/>
        <a:lstStyle/>
        <a:p>
          <a:r>
            <a:rPr lang="nb-NO" dirty="0" smtClean="0"/>
            <a:t>Individfokus og/eller systemfokus</a:t>
          </a:r>
          <a:endParaRPr lang="nb-NO" dirty="0"/>
        </a:p>
      </dgm:t>
    </dgm:pt>
    <dgm:pt modelId="{AD775AA5-3742-45A9-9A85-0AE0E49DBA05}" type="parTrans" cxnId="{027B6723-81A7-4F52-A0B3-2EAE435B6575}">
      <dgm:prSet/>
      <dgm:spPr/>
      <dgm:t>
        <a:bodyPr/>
        <a:lstStyle/>
        <a:p>
          <a:endParaRPr lang="nb-NO"/>
        </a:p>
      </dgm:t>
    </dgm:pt>
    <dgm:pt modelId="{25E2B9F2-3530-434F-919D-DF50FBBBB649}" type="sibTrans" cxnId="{027B6723-81A7-4F52-A0B3-2EAE435B6575}">
      <dgm:prSet/>
      <dgm:spPr/>
      <dgm:t>
        <a:bodyPr/>
        <a:lstStyle/>
        <a:p>
          <a:endParaRPr lang="nb-NO"/>
        </a:p>
      </dgm:t>
    </dgm:pt>
    <dgm:pt modelId="{41278C3B-44B3-4B54-B323-E02322EBEF08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 smtClean="0"/>
            <a:t>Uro</a:t>
          </a:r>
        </a:p>
        <a:p>
          <a:r>
            <a:rPr lang="nb-NO" dirty="0" smtClean="0"/>
            <a:t>Protest</a:t>
          </a:r>
        </a:p>
        <a:p>
          <a:r>
            <a:rPr lang="nb-NO" dirty="0" smtClean="0"/>
            <a:t>provokasjon</a:t>
          </a:r>
          <a:endParaRPr lang="nb-NO" dirty="0"/>
        </a:p>
      </dgm:t>
    </dgm:pt>
    <dgm:pt modelId="{0819EDDA-77F2-4787-BD35-9C570EA6FA39}" type="parTrans" cxnId="{7C1F84ED-7CB9-42A5-BBD8-DFDDCF0A025E}">
      <dgm:prSet/>
      <dgm:spPr/>
      <dgm:t>
        <a:bodyPr/>
        <a:lstStyle/>
        <a:p>
          <a:endParaRPr lang="nb-NO"/>
        </a:p>
      </dgm:t>
    </dgm:pt>
    <dgm:pt modelId="{51CA9EEC-F105-4279-9635-08169BC90ECC}" type="sibTrans" cxnId="{7C1F84ED-7CB9-42A5-BBD8-DFDDCF0A025E}">
      <dgm:prSet/>
      <dgm:spPr/>
      <dgm:t>
        <a:bodyPr/>
        <a:lstStyle/>
        <a:p>
          <a:endParaRPr lang="nb-NO"/>
        </a:p>
      </dgm:t>
    </dgm:pt>
    <dgm:pt modelId="{DA817119-B848-4C1B-BDE8-DB7EE5322675}" type="pres">
      <dgm:prSet presAssocID="{8914896B-628B-4EF3-832B-7F98FC76E4E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D1EFB5B-6A58-42BF-AD0F-6FB7C27AE921}" type="pres">
      <dgm:prSet presAssocID="{96938DE1-508B-46D6-9196-8F41CB0EFAC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7CC312C-A6EE-434F-B027-47DB8BCBC2A9}" type="pres">
      <dgm:prSet presAssocID="{96938DE1-508B-46D6-9196-8F41CB0EFAC8}" presName="gear1srcNode" presStyleLbl="node1" presStyleIdx="0" presStyleCnt="3"/>
      <dgm:spPr/>
      <dgm:t>
        <a:bodyPr/>
        <a:lstStyle/>
        <a:p>
          <a:endParaRPr lang="nb-NO"/>
        </a:p>
      </dgm:t>
    </dgm:pt>
    <dgm:pt modelId="{6C205366-4817-49B5-A166-DDECEB6FDDC9}" type="pres">
      <dgm:prSet presAssocID="{96938DE1-508B-46D6-9196-8F41CB0EFAC8}" presName="gear1dstNode" presStyleLbl="node1" presStyleIdx="0" presStyleCnt="3"/>
      <dgm:spPr/>
      <dgm:t>
        <a:bodyPr/>
        <a:lstStyle/>
        <a:p>
          <a:endParaRPr lang="nb-NO"/>
        </a:p>
      </dgm:t>
    </dgm:pt>
    <dgm:pt modelId="{715EBA5B-D6C1-4033-A41C-891766D30762}" type="pres">
      <dgm:prSet presAssocID="{06318074-53D7-4E69-BE56-D13BB905466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E307760-04CD-4EF5-B079-55EE7DEB816E}" type="pres">
      <dgm:prSet presAssocID="{06318074-53D7-4E69-BE56-D13BB905466E}" presName="gear2srcNode" presStyleLbl="node1" presStyleIdx="1" presStyleCnt="3"/>
      <dgm:spPr/>
      <dgm:t>
        <a:bodyPr/>
        <a:lstStyle/>
        <a:p>
          <a:endParaRPr lang="nb-NO"/>
        </a:p>
      </dgm:t>
    </dgm:pt>
    <dgm:pt modelId="{F1128D71-95A1-4689-A717-F01199A1FED8}" type="pres">
      <dgm:prSet presAssocID="{06318074-53D7-4E69-BE56-D13BB905466E}" presName="gear2dstNode" presStyleLbl="node1" presStyleIdx="1" presStyleCnt="3"/>
      <dgm:spPr/>
      <dgm:t>
        <a:bodyPr/>
        <a:lstStyle/>
        <a:p>
          <a:endParaRPr lang="nb-NO"/>
        </a:p>
      </dgm:t>
    </dgm:pt>
    <dgm:pt modelId="{35A900B1-2153-43A1-9148-41124DB8FF5E}" type="pres">
      <dgm:prSet presAssocID="{41278C3B-44B3-4B54-B323-E02322EBEF08}" presName="gear3" presStyleLbl="node1" presStyleIdx="2" presStyleCnt="3"/>
      <dgm:spPr/>
      <dgm:t>
        <a:bodyPr/>
        <a:lstStyle/>
        <a:p>
          <a:endParaRPr lang="nb-NO"/>
        </a:p>
      </dgm:t>
    </dgm:pt>
    <dgm:pt modelId="{B560470E-0A72-4730-9610-8C5B564A102A}" type="pres">
      <dgm:prSet presAssocID="{41278C3B-44B3-4B54-B323-E02322EBEF0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C451372-AE27-4487-95D3-B37C10C25240}" type="pres">
      <dgm:prSet presAssocID="{41278C3B-44B3-4B54-B323-E02322EBEF08}" presName="gear3srcNode" presStyleLbl="node1" presStyleIdx="2" presStyleCnt="3"/>
      <dgm:spPr/>
      <dgm:t>
        <a:bodyPr/>
        <a:lstStyle/>
        <a:p>
          <a:endParaRPr lang="nb-NO"/>
        </a:p>
      </dgm:t>
    </dgm:pt>
    <dgm:pt modelId="{38856F50-67F0-4864-88F7-7839DC9BA2BF}" type="pres">
      <dgm:prSet presAssocID="{41278C3B-44B3-4B54-B323-E02322EBEF08}" presName="gear3dstNode" presStyleLbl="node1" presStyleIdx="2" presStyleCnt="3"/>
      <dgm:spPr/>
      <dgm:t>
        <a:bodyPr/>
        <a:lstStyle/>
        <a:p>
          <a:endParaRPr lang="nb-NO"/>
        </a:p>
      </dgm:t>
    </dgm:pt>
    <dgm:pt modelId="{C13EC31D-99B5-4340-844C-B56A42169A61}" type="pres">
      <dgm:prSet presAssocID="{095FB6B3-9E00-41D7-9E46-19AF0F1B2B88}" presName="connector1" presStyleLbl="sibTrans2D1" presStyleIdx="0" presStyleCnt="3"/>
      <dgm:spPr/>
      <dgm:t>
        <a:bodyPr/>
        <a:lstStyle/>
        <a:p>
          <a:endParaRPr lang="nb-NO"/>
        </a:p>
      </dgm:t>
    </dgm:pt>
    <dgm:pt modelId="{3F38CE43-9266-4F5A-BFE2-72A804DF041D}" type="pres">
      <dgm:prSet presAssocID="{25E2B9F2-3530-434F-919D-DF50FBBBB649}" presName="connector2" presStyleLbl="sibTrans2D1" presStyleIdx="1" presStyleCnt="3"/>
      <dgm:spPr/>
      <dgm:t>
        <a:bodyPr/>
        <a:lstStyle/>
        <a:p>
          <a:endParaRPr lang="nb-NO"/>
        </a:p>
      </dgm:t>
    </dgm:pt>
    <dgm:pt modelId="{16A8C001-18CC-4A67-8701-03E86BB8DD93}" type="pres">
      <dgm:prSet presAssocID="{51CA9EEC-F105-4279-9635-08169BC90ECC}" presName="connector3" presStyleLbl="sibTrans2D1" presStyleIdx="2" presStyleCnt="3"/>
      <dgm:spPr/>
      <dgm:t>
        <a:bodyPr/>
        <a:lstStyle/>
        <a:p>
          <a:endParaRPr lang="nb-NO"/>
        </a:p>
      </dgm:t>
    </dgm:pt>
  </dgm:ptLst>
  <dgm:cxnLst>
    <dgm:cxn modelId="{7B7E932B-7E46-4E54-921A-112FEE3697AD}" type="presOf" srcId="{41278C3B-44B3-4B54-B323-E02322EBEF08}" destId="{35A900B1-2153-43A1-9148-41124DB8FF5E}" srcOrd="0" destOrd="0" presId="urn:microsoft.com/office/officeart/2005/8/layout/gear1"/>
    <dgm:cxn modelId="{027B6723-81A7-4F52-A0B3-2EAE435B6575}" srcId="{8914896B-628B-4EF3-832B-7F98FC76E4E4}" destId="{06318074-53D7-4E69-BE56-D13BB905466E}" srcOrd="1" destOrd="0" parTransId="{AD775AA5-3742-45A9-9A85-0AE0E49DBA05}" sibTransId="{25E2B9F2-3530-434F-919D-DF50FBBBB649}"/>
    <dgm:cxn modelId="{1D757253-6689-4C20-9220-2F2EB5DB7231}" type="presOf" srcId="{41278C3B-44B3-4B54-B323-E02322EBEF08}" destId="{B560470E-0A72-4730-9610-8C5B564A102A}" srcOrd="1" destOrd="0" presId="urn:microsoft.com/office/officeart/2005/8/layout/gear1"/>
    <dgm:cxn modelId="{7C1F84ED-7CB9-42A5-BBD8-DFDDCF0A025E}" srcId="{8914896B-628B-4EF3-832B-7F98FC76E4E4}" destId="{41278C3B-44B3-4B54-B323-E02322EBEF08}" srcOrd="2" destOrd="0" parTransId="{0819EDDA-77F2-4787-BD35-9C570EA6FA39}" sibTransId="{51CA9EEC-F105-4279-9635-08169BC90ECC}"/>
    <dgm:cxn modelId="{7D7D1831-4345-40D2-A605-EBD2F03E408C}" type="presOf" srcId="{06318074-53D7-4E69-BE56-D13BB905466E}" destId="{8E307760-04CD-4EF5-B079-55EE7DEB816E}" srcOrd="1" destOrd="0" presId="urn:microsoft.com/office/officeart/2005/8/layout/gear1"/>
    <dgm:cxn modelId="{0A20DF9F-B830-4927-8DE6-B8547DE0D607}" type="presOf" srcId="{095FB6B3-9E00-41D7-9E46-19AF0F1B2B88}" destId="{C13EC31D-99B5-4340-844C-B56A42169A61}" srcOrd="0" destOrd="0" presId="urn:microsoft.com/office/officeart/2005/8/layout/gear1"/>
    <dgm:cxn modelId="{CB7952A2-BC3B-4F3B-A069-29B0AAA04DF7}" type="presOf" srcId="{06318074-53D7-4E69-BE56-D13BB905466E}" destId="{715EBA5B-D6C1-4033-A41C-891766D30762}" srcOrd="0" destOrd="0" presId="urn:microsoft.com/office/officeart/2005/8/layout/gear1"/>
    <dgm:cxn modelId="{4A633442-EF75-4BCA-94B0-833BB64D64AA}" type="presOf" srcId="{96938DE1-508B-46D6-9196-8F41CB0EFAC8}" destId="{27CC312C-A6EE-434F-B027-47DB8BCBC2A9}" srcOrd="1" destOrd="0" presId="urn:microsoft.com/office/officeart/2005/8/layout/gear1"/>
    <dgm:cxn modelId="{7590A7F7-F8EE-40AC-AA3E-5B7A27BAF0AC}" type="presOf" srcId="{41278C3B-44B3-4B54-B323-E02322EBEF08}" destId="{2C451372-AE27-4487-95D3-B37C10C25240}" srcOrd="2" destOrd="0" presId="urn:microsoft.com/office/officeart/2005/8/layout/gear1"/>
    <dgm:cxn modelId="{93ED10F5-9EFB-4A5F-9341-FD723D47B066}" type="presOf" srcId="{41278C3B-44B3-4B54-B323-E02322EBEF08}" destId="{38856F50-67F0-4864-88F7-7839DC9BA2BF}" srcOrd="3" destOrd="0" presId="urn:microsoft.com/office/officeart/2005/8/layout/gear1"/>
    <dgm:cxn modelId="{13AE4334-5F95-4B08-A2BE-BC85AB44FFA0}" type="presOf" srcId="{8914896B-628B-4EF3-832B-7F98FC76E4E4}" destId="{DA817119-B848-4C1B-BDE8-DB7EE5322675}" srcOrd="0" destOrd="0" presId="urn:microsoft.com/office/officeart/2005/8/layout/gear1"/>
    <dgm:cxn modelId="{28FD8E61-6166-48C3-B64D-DFE386789035}" type="presOf" srcId="{96938DE1-508B-46D6-9196-8F41CB0EFAC8}" destId="{6C205366-4817-49B5-A166-DDECEB6FDDC9}" srcOrd="2" destOrd="0" presId="urn:microsoft.com/office/officeart/2005/8/layout/gear1"/>
    <dgm:cxn modelId="{E1284282-7BD9-4F3B-BA7D-FA8FCF79B4E0}" type="presOf" srcId="{25E2B9F2-3530-434F-919D-DF50FBBBB649}" destId="{3F38CE43-9266-4F5A-BFE2-72A804DF041D}" srcOrd="0" destOrd="0" presId="urn:microsoft.com/office/officeart/2005/8/layout/gear1"/>
    <dgm:cxn modelId="{54A56019-F60C-4F12-ACBB-E488C7138EA7}" type="presOf" srcId="{51CA9EEC-F105-4279-9635-08169BC90ECC}" destId="{16A8C001-18CC-4A67-8701-03E86BB8DD93}" srcOrd="0" destOrd="0" presId="urn:microsoft.com/office/officeart/2005/8/layout/gear1"/>
    <dgm:cxn modelId="{48485111-6DB1-4CAF-A4A3-B2C6BE239C7A}" type="presOf" srcId="{06318074-53D7-4E69-BE56-D13BB905466E}" destId="{F1128D71-95A1-4689-A717-F01199A1FED8}" srcOrd="2" destOrd="0" presId="urn:microsoft.com/office/officeart/2005/8/layout/gear1"/>
    <dgm:cxn modelId="{8125DFFD-AD0F-42BF-82B7-584E253D79F4}" srcId="{8914896B-628B-4EF3-832B-7F98FC76E4E4}" destId="{96938DE1-508B-46D6-9196-8F41CB0EFAC8}" srcOrd="0" destOrd="0" parTransId="{688CB6D1-B8D9-44FD-A27D-51178B72B06A}" sibTransId="{095FB6B3-9E00-41D7-9E46-19AF0F1B2B88}"/>
    <dgm:cxn modelId="{104A89EA-F365-4280-AEDA-4B785C660CE3}" type="presOf" srcId="{96938DE1-508B-46D6-9196-8F41CB0EFAC8}" destId="{BD1EFB5B-6A58-42BF-AD0F-6FB7C27AE921}" srcOrd="0" destOrd="0" presId="urn:microsoft.com/office/officeart/2005/8/layout/gear1"/>
    <dgm:cxn modelId="{A81C617D-105F-4060-A41B-69DB4E2C025D}" type="presParOf" srcId="{DA817119-B848-4C1B-BDE8-DB7EE5322675}" destId="{BD1EFB5B-6A58-42BF-AD0F-6FB7C27AE921}" srcOrd="0" destOrd="0" presId="urn:microsoft.com/office/officeart/2005/8/layout/gear1"/>
    <dgm:cxn modelId="{D5F2AE08-3EEE-444C-B033-C45CB8E604B5}" type="presParOf" srcId="{DA817119-B848-4C1B-BDE8-DB7EE5322675}" destId="{27CC312C-A6EE-434F-B027-47DB8BCBC2A9}" srcOrd="1" destOrd="0" presId="urn:microsoft.com/office/officeart/2005/8/layout/gear1"/>
    <dgm:cxn modelId="{4D8AB520-469A-4E4E-889E-ED0E1D22DEB1}" type="presParOf" srcId="{DA817119-B848-4C1B-BDE8-DB7EE5322675}" destId="{6C205366-4817-49B5-A166-DDECEB6FDDC9}" srcOrd="2" destOrd="0" presId="urn:microsoft.com/office/officeart/2005/8/layout/gear1"/>
    <dgm:cxn modelId="{28FE869E-7E15-4EDB-8B52-10F015D94418}" type="presParOf" srcId="{DA817119-B848-4C1B-BDE8-DB7EE5322675}" destId="{715EBA5B-D6C1-4033-A41C-891766D30762}" srcOrd="3" destOrd="0" presId="urn:microsoft.com/office/officeart/2005/8/layout/gear1"/>
    <dgm:cxn modelId="{FAA9BF5A-6D28-4329-8216-819A3EC7D832}" type="presParOf" srcId="{DA817119-B848-4C1B-BDE8-DB7EE5322675}" destId="{8E307760-04CD-4EF5-B079-55EE7DEB816E}" srcOrd="4" destOrd="0" presId="urn:microsoft.com/office/officeart/2005/8/layout/gear1"/>
    <dgm:cxn modelId="{783CBF49-2695-4847-ACEA-51F45293C0AF}" type="presParOf" srcId="{DA817119-B848-4C1B-BDE8-DB7EE5322675}" destId="{F1128D71-95A1-4689-A717-F01199A1FED8}" srcOrd="5" destOrd="0" presId="urn:microsoft.com/office/officeart/2005/8/layout/gear1"/>
    <dgm:cxn modelId="{CFC52F60-0250-4A7A-91A2-E1BFC5E087D7}" type="presParOf" srcId="{DA817119-B848-4C1B-BDE8-DB7EE5322675}" destId="{35A900B1-2153-43A1-9148-41124DB8FF5E}" srcOrd="6" destOrd="0" presId="urn:microsoft.com/office/officeart/2005/8/layout/gear1"/>
    <dgm:cxn modelId="{C3F2CCE0-5B24-4E41-81F4-1C3821EECB0C}" type="presParOf" srcId="{DA817119-B848-4C1B-BDE8-DB7EE5322675}" destId="{B560470E-0A72-4730-9610-8C5B564A102A}" srcOrd="7" destOrd="0" presId="urn:microsoft.com/office/officeart/2005/8/layout/gear1"/>
    <dgm:cxn modelId="{05CE532C-78CB-4078-98D0-0BC039C3588B}" type="presParOf" srcId="{DA817119-B848-4C1B-BDE8-DB7EE5322675}" destId="{2C451372-AE27-4487-95D3-B37C10C25240}" srcOrd="8" destOrd="0" presId="urn:microsoft.com/office/officeart/2005/8/layout/gear1"/>
    <dgm:cxn modelId="{E95BF36F-0844-4F88-A60C-272F728F982D}" type="presParOf" srcId="{DA817119-B848-4C1B-BDE8-DB7EE5322675}" destId="{38856F50-67F0-4864-88F7-7839DC9BA2BF}" srcOrd="9" destOrd="0" presId="urn:microsoft.com/office/officeart/2005/8/layout/gear1"/>
    <dgm:cxn modelId="{5077F832-E4AC-451D-B5BA-60D89E522F1B}" type="presParOf" srcId="{DA817119-B848-4C1B-BDE8-DB7EE5322675}" destId="{C13EC31D-99B5-4340-844C-B56A42169A61}" srcOrd="10" destOrd="0" presId="urn:microsoft.com/office/officeart/2005/8/layout/gear1"/>
    <dgm:cxn modelId="{B8CFC191-8BCB-46ED-AE7A-DF3667A0D77B}" type="presParOf" srcId="{DA817119-B848-4C1B-BDE8-DB7EE5322675}" destId="{3F38CE43-9266-4F5A-BFE2-72A804DF041D}" srcOrd="11" destOrd="0" presId="urn:microsoft.com/office/officeart/2005/8/layout/gear1"/>
    <dgm:cxn modelId="{93F730B3-3CB9-491B-B4D3-EE2348999FB8}" type="presParOf" srcId="{DA817119-B848-4C1B-BDE8-DB7EE5322675}" destId="{16A8C001-18CC-4A67-8701-03E86BB8DD9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FEA3A-81CF-42E8-A79D-E5CFECA9849D}">
      <dsp:nvSpPr>
        <dsp:cNvPr id="0" name=""/>
        <dsp:cNvSpPr/>
      </dsp:nvSpPr>
      <dsp:spPr>
        <a:xfrm rot="16200000">
          <a:off x="522303" y="-522303"/>
          <a:ext cx="1997475" cy="3042081"/>
        </a:xfrm>
        <a:prstGeom prst="round1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Personlighet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 Temperament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Familie/nettverk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Kultur</a:t>
          </a:r>
        </a:p>
      </dsp:txBody>
      <dsp:txXfrm rot="5400000">
        <a:off x="0" y="0"/>
        <a:ext cx="3042081" cy="1498106"/>
      </dsp:txXfrm>
    </dsp:sp>
    <dsp:sp modelId="{DC55E622-A0DD-4589-8C56-0964EA8CA506}">
      <dsp:nvSpPr>
        <dsp:cNvPr id="0" name=""/>
        <dsp:cNvSpPr/>
      </dsp:nvSpPr>
      <dsp:spPr>
        <a:xfrm>
          <a:off x="3042081" y="0"/>
          <a:ext cx="3042081" cy="1997475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Relasjoner: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- Barn/medelever/venner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- Personalet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-hjemme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 dirty="0"/>
        </a:p>
      </dsp:txBody>
      <dsp:txXfrm>
        <a:off x="3042081" y="0"/>
        <a:ext cx="3042081" cy="1498106"/>
      </dsp:txXfrm>
    </dsp:sp>
    <dsp:sp modelId="{B064DA82-3EC0-4550-8E25-241979135064}">
      <dsp:nvSpPr>
        <dsp:cNvPr id="0" name=""/>
        <dsp:cNvSpPr/>
      </dsp:nvSpPr>
      <dsp:spPr>
        <a:xfrm rot="10800000">
          <a:off x="0" y="1997475"/>
          <a:ext cx="3042081" cy="1997475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Sykdom/Skade /Lyte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Livshendelser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Søvn, </a:t>
          </a:r>
          <a:r>
            <a:rPr lang="nb-NO" sz="1400" kern="1200" dirty="0" err="1" smtClean="0"/>
            <a:t>Kosthold,Fysisk</a:t>
          </a:r>
          <a:r>
            <a:rPr lang="nb-NO" sz="1400" kern="1200" dirty="0" smtClean="0"/>
            <a:t> aktivitet</a:t>
          </a:r>
          <a:endParaRPr lang="nb-NO" sz="1400" kern="1200" dirty="0"/>
        </a:p>
      </dsp:txBody>
      <dsp:txXfrm rot="10800000">
        <a:off x="0" y="2496844"/>
        <a:ext cx="3042081" cy="1498106"/>
      </dsp:txXfrm>
    </dsp:sp>
    <dsp:sp modelId="{EAF08ECE-E64F-4E40-BCB4-4E70064F8349}">
      <dsp:nvSpPr>
        <dsp:cNvPr id="0" name=""/>
        <dsp:cNvSpPr/>
      </dsp:nvSpPr>
      <dsp:spPr>
        <a:xfrm rot="5400000">
          <a:off x="3564384" y="1475172"/>
          <a:ext cx="1997475" cy="3042081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Skole/ barnehage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Læring og utvikling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Trivsel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Mestring</a:t>
          </a:r>
          <a:endParaRPr lang="nb-NO" sz="1400" kern="1200" dirty="0"/>
        </a:p>
      </dsp:txBody>
      <dsp:txXfrm rot="-5400000">
        <a:off x="3042081" y="2496843"/>
        <a:ext cx="3042081" cy="1498106"/>
      </dsp:txXfrm>
    </dsp:sp>
    <dsp:sp modelId="{2A330E0A-45A6-45E4-A629-B8D8E3901809}">
      <dsp:nvSpPr>
        <dsp:cNvPr id="0" name=""/>
        <dsp:cNvSpPr/>
      </dsp:nvSpPr>
      <dsp:spPr>
        <a:xfrm>
          <a:off x="2156087" y="1489227"/>
          <a:ext cx="1825248" cy="99873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 dirty="0"/>
        </a:p>
      </dsp:txBody>
      <dsp:txXfrm>
        <a:off x="2204841" y="1537981"/>
        <a:ext cx="1727740" cy="901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EFB5B-6A58-42BF-AD0F-6FB7C27AE921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Normalitet eller avvik?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Tilnærming / tiltak</a:t>
          </a:r>
          <a:endParaRPr lang="nb-NO" sz="1200" kern="1200" dirty="0"/>
        </a:p>
      </dsp:txBody>
      <dsp:txXfrm>
        <a:off x="3294175" y="2352385"/>
        <a:ext cx="1336450" cy="1148939"/>
      </dsp:txXfrm>
    </dsp:sp>
    <dsp:sp modelId="{715EBA5B-D6C1-4033-A41C-891766D30762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Individfokus og/eller systemfokus</a:t>
          </a:r>
          <a:endParaRPr lang="nb-NO" sz="1200" kern="1200" dirty="0"/>
        </a:p>
      </dsp:txBody>
      <dsp:txXfrm>
        <a:off x="1953570" y="1712203"/>
        <a:ext cx="807100" cy="802154"/>
      </dsp:txXfrm>
    </dsp:sp>
    <dsp:sp modelId="{35A900B1-2153-43A1-9148-41124DB8FF5E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Uro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Protest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provokasjon</a:t>
          </a:r>
          <a:endParaRPr lang="nb-NO" sz="1200" kern="1200" dirty="0"/>
        </a:p>
      </dsp:txBody>
      <dsp:txXfrm rot="-20700000">
        <a:off x="2804160" y="528320"/>
        <a:ext cx="894080" cy="894080"/>
      </dsp:txXfrm>
    </dsp:sp>
    <dsp:sp modelId="{C13EC31D-99B5-4340-844C-B56A42169A61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8CE43-9266-4F5A-BFE2-72A804DF041D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8C001-18CC-4A67-8701-03E86BB8DD93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85CA4-E0FA-4A85-8DCA-2F98F1922CB0}" type="datetimeFigureOut">
              <a:rPr lang="nb-NO" smtClean="0"/>
              <a:t>24.01.2016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109EF-C2B8-4114-A88B-E888DC0472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517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3790B-16FF-4AED-937B-13AB52CA4C89}" type="datetimeFigureOut">
              <a:rPr lang="nb-NO" smtClean="0"/>
              <a:t>24.01.2016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D145C-B748-46BE-97F9-B1E4B44CF9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529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145C-B748-46BE-97F9-B1E4B44CF9F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328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145C-B748-46BE-97F9-B1E4B44CF9F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5911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Mange delplaner- travel hverdag, lett å fokusere stykkevis og delt mer enn helt</a:t>
            </a:r>
          </a:p>
          <a:p>
            <a:pPr eaLnBrk="1" hangingPunct="1">
              <a:spcBef>
                <a:spcPct val="0"/>
              </a:spcBef>
            </a:pPr>
            <a:endParaRPr lang="nb-NO" altLang="nb-NO" smtClean="0"/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Er vi gode nok på helhetsforståelse? Etter flere år i SFB– Mye bra, men også et forbedringspotensiale</a:t>
            </a:r>
          </a:p>
          <a:p>
            <a:pPr eaLnBrk="1" hangingPunct="1">
              <a:spcBef>
                <a:spcPct val="0"/>
              </a:spcBef>
            </a:pPr>
            <a:endParaRPr lang="nb-NO" altLang="nb-NO" smtClean="0"/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Ved små grep som bevisstgjøring på helhettenking og oss selv i møte med barn/unge</a:t>
            </a:r>
          </a:p>
          <a:p>
            <a:pPr eaLnBrk="1" hangingPunct="1">
              <a:spcBef>
                <a:spcPct val="0"/>
              </a:spcBef>
            </a:pPr>
            <a:endParaRPr lang="nb-NO" altLang="nb-NO" smtClean="0"/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Mål i dag: Bedre kunne forstå/se barnet der det er, og bedre forutsetning  for tilrettelegging i læring/undervisning, styrket opplevelse av mestring hos barn og unge</a:t>
            </a:r>
          </a:p>
        </p:txBody>
      </p:sp>
      <p:sp>
        <p:nvSpPr>
          <p:cNvPr id="2253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144045-CABD-4E24-A6D5-032F6080D535}" type="slidenum">
              <a:rPr lang="nb-NO" altLang="nb-NO" smtClean="0"/>
              <a:pPr eaLnBrk="1" hangingPunct="1"/>
              <a:t>11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145C-B748-46BE-97F9-B1E4B44CF9F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1574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Hvordan tolker vi et barns uttrykk/adferd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Tolkning bestemmer hvilken reaksjon vi som voksne gir på adferden. Undring/Bekymring-  irritasjon- avvisning/konsekvens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Hva/Hvem ser vi ?    Uønsket atferd eller atferden som et symptom/uttrykk for noe? </a:t>
            </a:r>
          </a:p>
          <a:p>
            <a:pPr eaLnBrk="1" hangingPunct="1">
              <a:spcBef>
                <a:spcPct val="0"/>
              </a:spcBef>
            </a:pPr>
            <a:endParaRPr lang="nb-NO" altLang="nb-NO" smtClean="0"/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«Som du roper i skogen får du svar» «Hvis du tenker på meg som vanskelig, blir jeg vanskelig»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Kan normalitetsbegrepet og vår tolkning påvirkes av virksomhetens rammer: personellsituasjon, arbeidsbelastning, sykefravær /vikarer, kompetanse, holdninger med mer</a:t>
            </a:r>
          </a:p>
          <a:p>
            <a:pPr eaLnBrk="1" hangingPunct="1">
              <a:spcBef>
                <a:spcPct val="0"/>
              </a:spcBef>
            </a:pPr>
            <a:endParaRPr lang="nb-NO" altLang="nb-NO" smtClean="0"/>
          </a:p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2355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948E3E-8C79-4660-9D0D-41D54744036A}" type="slidenum">
              <a:rPr lang="nb-NO" altLang="nb-NO" smtClean="0"/>
              <a:pPr eaLnBrk="1" hangingPunct="1"/>
              <a:t>13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145C-B748-46BE-97F9-B1E4B44CF9F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348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145C-B748-46BE-97F9-B1E4B44CF9F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591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145C-B748-46BE-97F9-B1E4B44CF9F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39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145C-B748-46BE-97F9-B1E4B44CF9F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35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145C-B748-46BE-97F9-B1E4B44CF9F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104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145C-B748-46BE-97F9-B1E4B44CF9F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36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145C-B748-46BE-97F9-B1E4B44CF9F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26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145C-B748-46BE-97F9-B1E4B44CF9F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73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145C-B748-46BE-97F9-B1E4B44CF9F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923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145C-B748-46BE-97F9-B1E4B44CF9F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790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145C-B748-46BE-97F9-B1E4B44CF9F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1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44F-3274-4C4D-89EA-ACBDC8F21322}" type="datetimeFigureOut">
              <a:rPr lang="nb-NO" smtClean="0"/>
              <a:t>24.01.2016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6A94-31D8-4DED-B452-016686341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30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44F-3274-4C4D-89EA-ACBDC8F21322}" type="datetimeFigureOut">
              <a:rPr lang="nb-NO" smtClean="0"/>
              <a:t>24.01.2016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6A94-31D8-4DED-B452-016686341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64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44F-3274-4C4D-89EA-ACBDC8F21322}" type="datetimeFigureOut">
              <a:rPr lang="nb-NO" smtClean="0"/>
              <a:t>24.01.2016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6A94-31D8-4DED-B452-016686341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944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982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573465"/>
            <a:ext cx="7772400" cy="60483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5" y="4581527"/>
            <a:ext cx="6040437" cy="549275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47176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045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749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5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5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460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9011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5057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3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44F-3274-4C4D-89EA-ACBDC8F21322}" type="datetimeFigureOut">
              <a:rPr lang="nb-NO" smtClean="0"/>
              <a:t>24.01.2016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6A94-31D8-4DED-B452-016686341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612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37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96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555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1"/>
            <a:ext cx="2057400" cy="5400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1"/>
            <a:ext cx="60198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008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44F-3274-4C4D-89EA-ACBDC8F21322}" type="datetimeFigureOut">
              <a:rPr lang="nb-NO" smtClean="0"/>
              <a:t>24.01.2016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6A94-31D8-4DED-B452-016686341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6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44F-3274-4C4D-89EA-ACBDC8F21322}" type="datetimeFigureOut">
              <a:rPr lang="nb-NO" smtClean="0"/>
              <a:t>24.01.2016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6A94-31D8-4DED-B452-016686341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752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44F-3274-4C4D-89EA-ACBDC8F21322}" type="datetimeFigureOut">
              <a:rPr lang="nb-NO" smtClean="0"/>
              <a:t>24.01.2016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6A94-31D8-4DED-B452-016686341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56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44F-3274-4C4D-89EA-ACBDC8F21322}" type="datetimeFigureOut">
              <a:rPr lang="nb-NO" smtClean="0"/>
              <a:t>24.01.2016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6A94-31D8-4DED-B452-016686341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49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44F-3274-4C4D-89EA-ACBDC8F21322}" type="datetimeFigureOut">
              <a:rPr lang="nb-NO" smtClean="0"/>
              <a:t>24.01.2016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6A94-31D8-4DED-B452-016686341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992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44F-3274-4C4D-89EA-ACBDC8F21322}" type="datetimeFigureOut">
              <a:rPr lang="nb-NO" smtClean="0"/>
              <a:t>24.01.2016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6A94-31D8-4DED-B452-016686341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77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44F-3274-4C4D-89EA-ACBDC8F21322}" type="datetimeFigureOut">
              <a:rPr lang="nb-NO" smtClean="0"/>
              <a:t>24.01.2016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6A94-31D8-4DED-B452-016686341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84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A744F-3274-4C4D-89EA-ACBDC8F21322}" type="datetimeFigureOut">
              <a:rPr lang="nb-NO" smtClean="0"/>
              <a:t>24.01.2016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6A94-31D8-4DED-B452-016686341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957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2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5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7960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36F1E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36F1E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36F1E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36F1E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36F1E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36F1E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36F1E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36F1E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36F1E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Felles virksomhetsmøte 25.01.16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Hammerfest kommune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2942992" cy="25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075123"/>
              </p:ext>
            </p:extLst>
          </p:nvPr>
        </p:nvGraphicFramePr>
        <p:xfrm>
          <a:off x="251520" y="1412776"/>
          <a:ext cx="8363272" cy="3757783"/>
        </p:xfrm>
        <a:graphic>
          <a:graphicData uri="http://schemas.openxmlformats.org/drawingml/2006/table">
            <a:tbl>
              <a:tblPr firstRow="1" firstCol="1" bandRow="1"/>
              <a:tblGrid>
                <a:gridCol w="852559"/>
                <a:gridCol w="2323768"/>
                <a:gridCol w="2584313"/>
                <a:gridCol w="2602632"/>
              </a:tblGrid>
              <a:tr h="128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Deltager 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Hva likte du med det du hørte?</a:t>
                      </a:r>
                      <a:endParaRPr lang="nb-N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Spørsmål til avklaring</a:t>
                      </a:r>
                      <a:endParaRPr lang="nb-NO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Tips/råd</a:t>
                      </a:r>
                      <a:r>
                        <a:rPr lang="nb-NO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 forhold til </a:t>
                      </a:r>
                      <a:r>
                        <a:rPr lang="nb-NO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presentasjon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Mylingen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Fjordtun 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19054" y="369084"/>
            <a:ext cx="33059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dirty="0" smtClean="0"/>
              <a:t>Framlegg </a:t>
            </a:r>
            <a:br>
              <a:rPr lang="nb-NO" sz="2800" dirty="0" smtClean="0"/>
            </a:br>
            <a:r>
              <a:rPr lang="nb-NO" sz="2800" dirty="0" smtClean="0"/>
              <a:t>Noter mens du lytter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7996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motiv_hå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3"/>
          <a:stretch>
            <a:fillRect/>
          </a:stretch>
        </p:blipFill>
        <p:spPr bwMode="auto">
          <a:xfrm>
            <a:off x="0" y="1773238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55650" y="2944813"/>
            <a:ext cx="8156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>
                <a:solidFill>
                  <a:schemeClr val="bg1"/>
                </a:solidFill>
              </a:rPr>
              <a:t>Helhetlig arbeid- Tidlig innsats </a:t>
            </a:r>
            <a:r>
              <a:rPr lang="nb-NO" altLang="nb-NO" sz="1400">
                <a:solidFill>
                  <a:schemeClr val="bg1"/>
                </a:solidFill>
              </a:rPr>
              <a:t>v/ Virksomhetsleder for helsestasjonen</a:t>
            </a:r>
            <a:endParaRPr lang="en-US" altLang="nb-NO" sz="14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3173"/>
            <a:ext cx="2944813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3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4"/>
          <p:cNvSpPr>
            <a:spLocks noGrp="1"/>
          </p:cNvSpPr>
          <p:nvPr>
            <p:ph type="title"/>
          </p:nvPr>
        </p:nvSpPr>
        <p:spPr bwMode="auto">
          <a:xfrm>
            <a:off x="457200" y="993775"/>
            <a:ext cx="8229600" cy="506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nb-NO" altLang="nb-NO" sz="2800" smtClean="0"/>
              <a:t>Hva ser vi - hva forstår vi ?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535836" y="1944209"/>
          <a:ext cx="6084163" cy="399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8" name="Picture 9" descr="C:\Users\tonstra\AppData\Local\Microsoft\Windows\Temporary Internet Files\Content.IE5\1RQBMZ23\0511-1101-0118-1935_Stick_Figures_of_Preschool_Kids_Playing_clipart_image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233738"/>
            <a:ext cx="154146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31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1" name="Tittel 7"/>
          <p:cNvSpPr>
            <a:spLocks noGrp="1"/>
          </p:cNvSpPr>
          <p:nvPr>
            <p:ph type="title"/>
          </p:nvPr>
        </p:nvSpPr>
        <p:spPr bwMode="auto">
          <a:xfrm>
            <a:off x="457200" y="14128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4000" smtClean="0"/>
              <a:t>Forståelsen og tilnærming/tiltak</a:t>
            </a:r>
          </a:p>
        </p:txBody>
      </p:sp>
    </p:spTree>
    <p:extLst>
      <p:ext uri="{BB962C8B-B14F-4D97-AF65-F5344CB8AC3E}">
        <p14:creationId xmlns:p14="http://schemas.microsoft.com/office/powerpoint/2010/main" val="395838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i="1" dirty="0" smtClean="0"/>
              <a:t>Case barnehage</a:t>
            </a:r>
            <a:br>
              <a:rPr lang="nb-NO" i="1" dirty="0" smtClean="0"/>
            </a:br>
            <a:r>
              <a:rPr lang="nb-NO" i="1" dirty="0" smtClean="0"/>
              <a:t>Per 4 år</a:t>
            </a:r>
            <a:endParaRPr lang="nb-NO" dirty="0"/>
          </a:p>
        </p:txBody>
      </p:sp>
      <p:sp>
        <p:nvSpPr>
          <p:cNvPr id="18435" name="TekstSylinder 5"/>
          <p:cNvSpPr txBox="1">
            <a:spLocks noChangeArrowheads="1"/>
          </p:cNvSpPr>
          <p:nvPr/>
        </p:nvSpPr>
        <p:spPr bwMode="auto">
          <a:xfrm rot="-1234204">
            <a:off x="1711325" y="1905000"/>
            <a:ext cx="1474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FFFFFF"/>
                </a:solidFill>
              </a:rPr>
              <a:t>Sitter i sofagruppa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FFFFFF"/>
                </a:solidFill>
              </a:rPr>
              <a:t>utenfor klasserommet </a:t>
            </a:r>
          </a:p>
        </p:txBody>
      </p:sp>
      <p:sp>
        <p:nvSpPr>
          <p:cNvPr id="18436" name="TekstSylinder 6"/>
          <p:cNvSpPr txBox="1">
            <a:spLocks noChangeArrowheads="1"/>
          </p:cNvSpPr>
          <p:nvPr/>
        </p:nvSpPr>
        <p:spPr bwMode="auto">
          <a:xfrm>
            <a:off x="4903788" y="1401763"/>
            <a:ext cx="1589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rgbClr val="FFFFFF"/>
                </a:solidFill>
              </a:rPr>
              <a:t>Nekter å skrive og lese 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2524125"/>
            <a:ext cx="2563812" cy="349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Plassholder for innhold 2"/>
          <p:cNvSpPr>
            <a:spLocks noGrp="1"/>
          </p:cNvSpPr>
          <p:nvPr>
            <p:ph idx="1"/>
          </p:nvPr>
        </p:nvSpPr>
        <p:spPr>
          <a:xfrm>
            <a:off x="250825" y="1401763"/>
            <a:ext cx="8208963" cy="51847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b-NO" altLang="nb-NO" smtClean="0"/>
          </a:p>
        </p:txBody>
      </p:sp>
      <p:sp>
        <p:nvSpPr>
          <p:cNvPr id="11" name="TekstSylinder 10"/>
          <p:cNvSpPr txBox="1"/>
          <p:nvPr/>
        </p:nvSpPr>
        <p:spPr>
          <a:xfrm>
            <a:off x="5292080" y="1412621"/>
            <a:ext cx="323450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Trekker seg ut på sidelinja i samlingsstunder/fellesaktiviteter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187624" y="1990581"/>
            <a:ext cx="141782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Språkvansker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200675" y="5562942"/>
            <a:ext cx="262097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Aktiv og urolig, kort fokus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og oppmerksomhet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95536" y="4149080"/>
            <a:ext cx="376058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Havner ofte i konflikt med andre  barn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5812300" y="3825914"/>
            <a:ext cx="21627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 Svarer voksne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i="1" dirty="0">
                <a:solidFill>
                  <a:prstClr val="black"/>
                </a:solidFill>
                <a:latin typeface="Calibri"/>
              </a:rPr>
              <a:t> Ignorerer beskjeder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228184" y="5733256"/>
            <a:ext cx="160877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Økende fravær.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412292" y="5445224"/>
            <a:ext cx="26024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Ofte trøtt, virker uopplagt</a:t>
            </a:r>
          </a:p>
        </p:txBody>
      </p:sp>
      <p:sp>
        <p:nvSpPr>
          <p:cNvPr id="18460" name="Plassholder for lysbildenumm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6FB60E-3A38-45D9-AF39-3B622D7472B2}" type="slidenum">
              <a:rPr lang="nb-NO" altLang="nb-NO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nb-NO" altLang="nb-NO" sz="1200" smtClean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47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i="1" dirty="0" smtClean="0"/>
              <a:t>Case skole</a:t>
            </a:r>
            <a:br>
              <a:rPr lang="nb-NO" i="1" dirty="0" smtClean="0"/>
            </a:br>
            <a:r>
              <a:rPr lang="nb-NO" i="1" dirty="0" smtClean="0"/>
              <a:t>Kari 10-12 år</a:t>
            </a:r>
            <a:endParaRPr lang="nb-NO" dirty="0"/>
          </a:p>
        </p:txBody>
      </p:sp>
      <p:sp>
        <p:nvSpPr>
          <p:cNvPr id="19459" name="TekstSylinder 5"/>
          <p:cNvSpPr txBox="1">
            <a:spLocks noChangeArrowheads="1"/>
          </p:cNvSpPr>
          <p:nvPr/>
        </p:nvSpPr>
        <p:spPr bwMode="auto">
          <a:xfrm rot="-1234204">
            <a:off x="1711325" y="1905000"/>
            <a:ext cx="1474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FFFFFF"/>
                </a:solidFill>
              </a:rPr>
              <a:t>Sitter i sofagruppa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FFFFFF"/>
                </a:solidFill>
              </a:rPr>
              <a:t>utenfor klasserommet </a:t>
            </a:r>
          </a:p>
        </p:txBody>
      </p:sp>
      <p:sp>
        <p:nvSpPr>
          <p:cNvPr id="19460" name="TekstSylinder 6"/>
          <p:cNvSpPr txBox="1">
            <a:spLocks noChangeArrowheads="1"/>
          </p:cNvSpPr>
          <p:nvPr/>
        </p:nvSpPr>
        <p:spPr bwMode="auto">
          <a:xfrm>
            <a:off x="4903788" y="1401763"/>
            <a:ext cx="1589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rgbClr val="FFFFFF"/>
                </a:solidFill>
              </a:rPr>
              <a:t>Nekter å skrive og lese 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2524125"/>
            <a:ext cx="2563812" cy="349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Sylinder 10"/>
          <p:cNvSpPr txBox="1"/>
          <p:nvPr/>
        </p:nvSpPr>
        <p:spPr>
          <a:xfrm>
            <a:off x="5248680" y="2175247"/>
            <a:ext cx="323450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..ender ofte opp i korridoren/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 utenfor garderoben.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187624" y="1990581"/>
            <a:ext cx="26024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Ofte trøtt, virker uopplagt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200675" y="5562942"/>
            <a:ext cx="292298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Nekte å utføre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skolefaglig arbeid,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foruten i musikk og kunstfag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95536" y="4149080"/>
            <a:ext cx="327499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Kartlegges </a:t>
            </a:r>
            <a:r>
              <a:rPr lang="nb-NO" dirty="0" err="1">
                <a:solidFill>
                  <a:prstClr val="black"/>
                </a:solidFill>
                <a:latin typeface="Calibri"/>
              </a:rPr>
              <a:t>ift</a:t>
            </a:r>
            <a:r>
              <a:rPr lang="nb-NO" dirty="0">
                <a:solidFill>
                  <a:prstClr val="black"/>
                </a:solidFill>
                <a:latin typeface="Calibri"/>
              </a:rPr>
              <a:t> lese- skrivevansker 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5812300" y="3825914"/>
            <a:ext cx="3301481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Verbalt utagerende mot voksne,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Avvisende kroppsspråk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Ignorerer beskjeder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i="1" dirty="0">
                <a:solidFill>
                  <a:prstClr val="black"/>
                </a:solidFill>
                <a:latin typeface="Calibri"/>
              </a:rPr>
              <a:t>-Særlig ved forventninger om å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i="1" dirty="0">
                <a:solidFill>
                  <a:prstClr val="black"/>
                </a:solidFill>
                <a:latin typeface="Calibri"/>
              </a:rPr>
              <a:t>prestere.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228184" y="5733256"/>
            <a:ext cx="160877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Økende fravær.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611560" y="5445224"/>
            <a:ext cx="107433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«Isolert.»</a:t>
            </a:r>
          </a:p>
        </p:txBody>
      </p:sp>
      <p:sp>
        <p:nvSpPr>
          <p:cNvPr id="19483" name="Plassholder for lysbildenumm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FA323-4998-4E34-8CC0-63C3F75D5257}" type="slidenum">
              <a:rPr lang="nb-NO" altLang="nb-NO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nb-NO" altLang="nb-NO" sz="120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9484" name="Plassholder for innhold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1522490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Caseoppgave spørsmål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Hva ser du -hvordan forstår du denne barnet/eleven?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Hva kan være mulige sammenhenger/årsaksforhold?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Hva er aktuelt å gjøre?  Hvem kan du samarbeide med?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smtClean="0"/>
              <a:t>Hva kan du som virksomhetsleder gjøre for å justere </a:t>
            </a:r>
            <a:r>
              <a:rPr lang="nb-NO" dirty="0" err="1" smtClean="0"/>
              <a:t>evt</a:t>
            </a:r>
            <a:r>
              <a:rPr lang="nb-NO" dirty="0" smtClean="0"/>
              <a:t> endre praksis i din virksomhet?</a:t>
            </a:r>
            <a:endParaRPr lang="nb-NO" dirty="0"/>
          </a:p>
        </p:txBody>
      </p:sp>
      <p:sp>
        <p:nvSpPr>
          <p:cNvPr id="20484" name="Plassholder for lysbilde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5BCB18-FA8C-4151-AAC9-D1BB14C3CF20}" type="slidenum">
              <a:rPr lang="nb-NO" altLang="nb-NO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nb-NO" altLang="nb-NO" sz="1200" smtClean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 for dagen 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 smtClean="0"/>
              <a:t>09.00 start </a:t>
            </a:r>
          </a:p>
          <a:p>
            <a:r>
              <a:rPr lang="nb-NO" sz="1800" dirty="0" smtClean="0"/>
              <a:t>09.15 spesialpedagogisk hjelp/undervisning </a:t>
            </a:r>
          </a:p>
          <a:p>
            <a:r>
              <a:rPr lang="nb-NO" sz="1800" dirty="0" smtClean="0"/>
              <a:t>09.30 gruppearbeid</a:t>
            </a:r>
          </a:p>
          <a:p>
            <a:r>
              <a:rPr lang="nb-NO" sz="1800" dirty="0" smtClean="0"/>
              <a:t>10.30 pause </a:t>
            </a:r>
          </a:p>
          <a:p>
            <a:r>
              <a:rPr lang="nb-NO" sz="1800" dirty="0" smtClean="0"/>
              <a:t>10.45 framlegg og oppsummering</a:t>
            </a:r>
          </a:p>
          <a:p>
            <a:r>
              <a:rPr lang="nb-NO" sz="1800" dirty="0" smtClean="0"/>
              <a:t>11.05 lunsj – vi kjøper inn </a:t>
            </a:r>
          </a:p>
          <a:p>
            <a:r>
              <a:rPr lang="nb-NO" sz="1800" dirty="0" smtClean="0"/>
              <a:t>11.45 </a:t>
            </a:r>
            <a:r>
              <a:rPr lang="nb-NO" sz="1800" dirty="0"/>
              <a:t>p</a:t>
            </a:r>
            <a:r>
              <a:rPr lang="nb-NO" sz="1800" dirty="0" smtClean="0"/>
              <a:t>raksiseksempel (Mylingen </a:t>
            </a:r>
            <a:r>
              <a:rPr lang="nb-NO" sz="1800" dirty="0" err="1" smtClean="0"/>
              <a:t>bhg</a:t>
            </a:r>
            <a:r>
              <a:rPr lang="nb-NO" sz="1800" dirty="0" smtClean="0"/>
              <a:t>.) og (</a:t>
            </a:r>
            <a:r>
              <a:rPr lang="nb-NO" sz="1800" dirty="0" err="1" smtClean="0"/>
              <a:t>Fjordtun</a:t>
            </a:r>
            <a:r>
              <a:rPr lang="nb-NO" sz="1800" dirty="0" smtClean="0"/>
              <a:t> skole) med muligheter</a:t>
            </a:r>
          </a:p>
          <a:p>
            <a:r>
              <a:rPr lang="nb-NO" sz="1800" dirty="0"/>
              <a:t> </a:t>
            </a:r>
            <a:r>
              <a:rPr lang="nb-NO" sz="1800" dirty="0" smtClean="0"/>
              <a:t>    til spørsmål </a:t>
            </a:r>
          </a:p>
          <a:p>
            <a:r>
              <a:rPr lang="nb-NO" sz="1800" dirty="0" smtClean="0"/>
              <a:t>12.40 tidlig innsats; et helhetlig perspektiv </a:t>
            </a:r>
          </a:p>
          <a:p>
            <a:r>
              <a:rPr lang="nb-NO" sz="1800" dirty="0" smtClean="0"/>
              <a:t>12.55 gruppearbeid </a:t>
            </a:r>
          </a:p>
          <a:p>
            <a:r>
              <a:rPr lang="nb-NO" sz="1800" dirty="0" smtClean="0"/>
              <a:t>14.00 pause </a:t>
            </a:r>
          </a:p>
          <a:p>
            <a:r>
              <a:rPr lang="nb-NO" sz="1800" dirty="0" smtClean="0"/>
              <a:t>14.15 framlegg og oppsummering </a:t>
            </a:r>
          </a:p>
          <a:p>
            <a:r>
              <a:rPr lang="nb-NO" sz="1800" dirty="0" smtClean="0"/>
              <a:t>15.00 slutt 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2247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 smtClean="0"/>
              <a:t>Retten til spesialpedagogisk hjelp/undervisning</a:t>
            </a:r>
            <a:endParaRPr lang="nb-NO" sz="2400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457200" y="1700215"/>
            <a:ext cx="4038600" cy="3745009"/>
          </a:xfrm>
        </p:spPr>
        <p:txBody>
          <a:bodyPr/>
          <a:lstStyle/>
          <a:p>
            <a:r>
              <a:rPr lang="nb-NO" sz="2000" dirty="0" smtClean="0"/>
              <a:t>I barnehagen er virkåret for å få spesialpedagogisk hjelp knyttet til at barnet har et særlig behov for hjelp. Skjønnsmessig vurdering. </a:t>
            </a:r>
          </a:p>
          <a:p>
            <a:endParaRPr lang="nb-NO" sz="2000" dirty="0" smtClean="0"/>
          </a:p>
          <a:p>
            <a:r>
              <a:rPr lang="nb-NO" sz="2000" dirty="0" smtClean="0"/>
              <a:t>Man skal vurdere om barnets utvikler seg senere eller annerledes enn det som er forventet (typisk for alderen).</a:t>
            </a:r>
            <a:endParaRPr lang="nb-NO" sz="20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2000" dirty="0" smtClean="0"/>
              <a:t>I skolen får elevene spesialundervisning på bakgrunn av ei vurdering om eleven har manglende utbytte av den ordinære opplæringen. </a:t>
            </a:r>
            <a:endParaRPr lang="nb-NO" sz="2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83568" y="56612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Spesialpedagogikken skal ta hånd om alle som ikke innfrir de krav som vi setter som standard.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05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Tilpasset tilbud/ tilpasset opplæring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Smal forståelse</a:t>
            </a:r>
          </a:p>
          <a:p>
            <a:endParaRPr lang="nb-NO" sz="2000" dirty="0" smtClean="0"/>
          </a:p>
          <a:p>
            <a:r>
              <a:rPr lang="nb-NO" sz="2000" dirty="0" smtClean="0"/>
              <a:t>Den smale forståelsen har fokus på barnet/eleven. </a:t>
            </a:r>
          </a:p>
          <a:p>
            <a:r>
              <a:rPr lang="nb-NO" sz="2000" dirty="0" smtClean="0"/>
              <a:t>Vi kartlegger og iverksetter tiltak. </a:t>
            </a:r>
          </a:p>
          <a:p>
            <a:r>
              <a:rPr lang="nb-NO" sz="2000" dirty="0" smtClean="0"/>
              <a:t>Vi leter etter metoder for å hjelpe barnet/eleven til å komme inn i god utvikling.  </a:t>
            </a:r>
            <a:endParaRPr lang="nb-NO" sz="20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Vid forståelse </a:t>
            </a:r>
            <a:endParaRPr lang="nb-NO" dirty="0"/>
          </a:p>
          <a:p>
            <a:endParaRPr lang="nb-NO" sz="2000" dirty="0" smtClean="0"/>
          </a:p>
          <a:p>
            <a:r>
              <a:rPr lang="nb-NO" sz="2000" dirty="0" smtClean="0"/>
              <a:t>Den vide forståelsen handler om barnehagen/skolens pedagogiske plattform. </a:t>
            </a:r>
          </a:p>
          <a:p>
            <a:r>
              <a:rPr lang="nb-NO" sz="2000" dirty="0" smtClean="0"/>
              <a:t>At man har en overordnet strategi om å gi så god læringsstøtte som mulig. </a:t>
            </a:r>
          </a:p>
          <a:p>
            <a:r>
              <a:rPr lang="nb-NO" sz="2000" dirty="0" smtClean="0"/>
              <a:t>Å snu speilet finne ut hva </a:t>
            </a:r>
            <a:r>
              <a:rPr lang="nb-NO" sz="2000" dirty="0" err="1" smtClean="0"/>
              <a:t>bhg</a:t>
            </a:r>
            <a:r>
              <a:rPr lang="nb-NO" sz="2000" dirty="0" smtClean="0"/>
              <a:t>./skolen kan gjøre for å etterkomme behovene, tilpasse seg til barnet/eleven.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1132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jerne med 5 tagger 4"/>
          <p:cNvSpPr/>
          <p:nvPr/>
        </p:nvSpPr>
        <p:spPr>
          <a:xfrm>
            <a:off x="3203848" y="2204864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Stjerne med 5 tagger 5"/>
          <p:cNvSpPr/>
          <p:nvPr/>
        </p:nvSpPr>
        <p:spPr>
          <a:xfrm>
            <a:off x="988644" y="2338028"/>
            <a:ext cx="342996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Stjerne med 5 tagger 6"/>
          <p:cNvSpPr/>
          <p:nvPr/>
        </p:nvSpPr>
        <p:spPr>
          <a:xfrm>
            <a:off x="3203848" y="3263280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Stjerne med 5 tagger 7"/>
          <p:cNvSpPr/>
          <p:nvPr/>
        </p:nvSpPr>
        <p:spPr>
          <a:xfrm>
            <a:off x="6494512" y="3105707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Stjerne med 5 tagger 8"/>
          <p:cNvSpPr/>
          <p:nvPr/>
        </p:nvSpPr>
        <p:spPr>
          <a:xfrm>
            <a:off x="3707904" y="4951625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Stjerne med 5 tagger 9"/>
          <p:cNvSpPr/>
          <p:nvPr/>
        </p:nvSpPr>
        <p:spPr>
          <a:xfrm>
            <a:off x="6037312" y="4623998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Stjerne med 5 tagger 10"/>
          <p:cNvSpPr/>
          <p:nvPr/>
        </p:nvSpPr>
        <p:spPr>
          <a:xfrm>
            <a:off x="3970784" y="3946863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Stjerne med 5 tagger 11"/>
          <p:cNvSpPr/>
          <p:nvPr/>
        </p:nvSpPr>
        <p:spPr>
          <a:xfrm>
            <a:off x="4683111" y="2503748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Stjerne med 5 tagger 12"/>
          <p:cNvSpPr/>
          <p:nvPr/>
        </p:nvSpPr>
        <p:spPr>
          <a:xfrm>
            <a:off x="4683111" y="4513661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Stjerne med 5 tagger 13"/>
          <p:cNvSpPr/>
          <p:nvPr/>
        </p:nvSpPr>
        <p:spPr>
          <a:xfrm>
            <a:off x="4696076" y="5294897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Stjerne med 5 tagger 14"/>
          <p:cNvSpPr/>
          <p:nvPr/>
        </p:nvSpPr>
        <p:spPr>
          <a:xfrm>
            <a:off x="5026711" y="1743223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Stjerne med 5 tagger 15"/>
          <p:cNvSpPr/>
          <p:nvPr/>
        </p:nvSpPr>
        <p:spPr>
          <a:xfrm>
            <a:off x="1331640" y="2015223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Stjerne med 5 tagger 16"/>
          <p:cNvSpPr/>
          <p:nvPr/>
        </p:nvSpPr>
        <p:spPr>
          <a:xfrm>
            <a:off x="3830216" y="3396444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Stjerne med 5 tagger 17"/>
          <p:cNvSpPr/>
          <p:nvPr/>
        </p:nvSpPr>
        <p:spPr>
          <a:xfrm>
            <a:off x="3106688" y="4080027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Stjerne med 5 tagger 18"/>
          <p:cNvSpPr/>
          <p:nvPr/>
        </p:nvSpPr>
        <p:spPr>
          <a:xfrm>
            <a:off x="1661252" y="3946863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Stjerne med 5 tagger 19"/>
          <p:cNvSpPr/>
          <p:nvPr/>
        </p:nvSpPr>
        <p:spPr>
          <a:xfrm>
            <a:off x="4715499" y="3637733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ekstSylinder 22"/>
          <p:cNvSpPr txBox="1"/>
          <p:nvPr/>
        </p:nvSpPr>
        <p:spPr>
          <a:xfrm>
            <a:off x="6328860" y="131110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Spesialpedagogisk hjelp/undervisning</a:t>
            </a:r>
            <a:endParaRPr lang="nb-NO" dirty="0"/>
          </a:p>
        </p:txBody>
      </p:sp>
      <p:sp>
        <p:nvSpPr>
          <p:cNvPr id="24" name="Stjerne med 5 tagger 23"/>
          <p:cNvSpPr/>
          <p:nvPr/>
        </p:nvSpPr>
        <p:spPr>
          <a:xfrm>
            <a:off x="1456192" y="2471192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Stjerne med 5 tagger 24"/>
          <p:cNvSpPr/>
          <p:nvPr/>
        </p:nvSpPr>
        <p:spPr>
          <a:xfrm>
            <a:off x="5999817" y="5385851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Stjerne med 5 tagger 25"/>
          <p:cNvSpPr/>
          <p:nvPr/>
        </p:nvSpPr>
        <p:spPr>
          <a:xfrm>
            <a:off x="6152724" y="2839379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Stjerne med 5 tagger 26"/>
          <p:cNvSpPr/>
          <p:nvPr/>
        </p:nvSpPr>
        <p:spPr>
          <a:xfrm>
            <a:off x="6397352" y="2718643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2843808" y="1951744"/>
            <a:ext cx="3096344" cy="3990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3069692" y="2452246"/>
            <a:ext cx="237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Ordinært tilbud </a:t>
            </a:r>
            <a:endParaRPr lang="nb-NO" dirty="0"/>
          </a:p>
        </p:txBody>
      </p:sp>
      <p:sp>
        <p:nvSpPr>
          <p:cNvPr id="29" name="Stjerne med 5 tagger 28"/>
          <p:cNvSpPr/>
          <p:nvPr/>
        </p:nvSpPr>
        <p:spPr>
          <a:xfrm>
            <a:off x="1430804" y="4279331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80" y="4279331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76065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127718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13" y="5147540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14" y="3146391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899592" y="4046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Smal forståelse av tilpasninger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87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jerne med 5 tagger 4"/>
          <p:cNvSpPr/>
          <p:nvPr/>
        </p:nvSpPr>
        <p:spPr>
          <a:xfrm>
            <a:off x="3203848" y="2204864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Stjerne med 5 tagger 5"/>
          <p:cNvSpPr/>
          <p:nvPr/>
        </p:nvSpPr>
        <p:spPr>
          <a:xfrm>
            <a:off x="988644" y="2338028"/>
            <a:ext cx="342996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Stjerne med 5 tagger 6"/>
          <p:cNvSpPr/>
          <p:nvPr/>
        </p:nvSpPr>
        <p:spPr>
          <a:xfrm>
            <a:off x="3203848" y="3263280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Stjerne med 5 tagger 8"/>
          <p:cNvSpPr/>
          <p:nvPr/>
        </p:nvSpPr>
        <p:spPr>
          <a:xfrm>
            <a:off x="3707904" y="4951625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Stjerne med 5 tagger 10"/>
          <p:cNvSpPr/>
          <p:nvPr/>
        </p:nvSpPr>
        <p:spPr>
          <a:xfrm>
            <a:off x="3970784" y="3946863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Stjerne med 5 tagger 11"/>
          <p:cNvSpPr/>
          <p:nvPr/>
        </p:nvSpPr>
        <p:spPr>
          <a:xfrm>
            <a:off x="4683111" y="2503748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Stjerne med 5 tagger 12"/>
          <p:cNvSpPr/>
          <p:nvPr/>
        </p:nvSpPr>
        <p:spPr>
          <a:xfrm>
            <a:off x="4683111" y="4513661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Stjerne med 5 tagger 13"/>
          <p:cNvSpPr/>
          <p:nvPr/>
        </p:nvSpPr>
        <p:spPr>
          <a:xfrm>
            <a:off x="4696076" y="5294897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Stjerne med 5 tagger 16"/>
          <p:cNvSpPr/>
          <p:nvPr/>
        </p:nvSpPr>
        <p:spPr>
          <a:xfrm>
            <a:off x="3830216" y="3396444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Stjerne med 5 tagger 17"/>
          <p:cNvSpPr/>
          <p:nvPr/>
        </p:nvSpPr>
        <p:spPr>
          <a:xfrm>
            <a:off x="3106688" y="4080027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Stjerne med 5 tagger 18"/>
          <p:cNvSpPr/>
          <p:nvPr/>
        </p:nvSpPr>
        <p:spPr>
          <a:xfrm>
            <a:off x="3941764" y="3669540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Stjerne med 5 tagger 19"/>
          <p:cNvSpPr/>
          <p:nvPr/>
        </p:nvSpPr>
        <p:spPr>
          <a:xfrm>
            <a:off x="4715499" y="3637733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ekstSylinder 22"/>
          <p:cNvSpPr txBox="1"/>
          <p:nvPr/>
        </p:nvSpPr>
        <p:spPr>
          <a:xfrm>
            <a:off x="6839744" y="231374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Spesialpedagogisk hjelp/undervisning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2300282" y="1660071"/>
            <a:ext cx="4536504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3069692" y="2452246"/>
            <a:ext cx="237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Ordinært tilbud 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76065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44" y="5941981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66" y="4728953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91805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65" y="2656607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90915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53" y="3328463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55" y="2108646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741890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79" y="5556153"/>
            <a:ext cx="255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83568" y="260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Vid forståelse av tilpasninger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68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Tidlig innsats </a:t>
            </a:r>
            <a:r>
              <a:rPr lang="nb-NO" dirty="0"/>
              <a:t>– gruppearbeid</a:t>
            </a:r>
            <a:br>
              <a:rPr lang="nb-NO" dirty="0"/>
            </a:b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2091418"/>
            <a:ext cx="201622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Kunnskapskravet har økt </a:t>
            </a:r>
            <a:r>
              <a:rPr lang="nb-NO" dirty="0" smtClean="0"/>
              <a:t>både </a:t>
            </a:r>
            <a:r>
              <a:rPr lang="nb-NO" dirty="0"/>
              <a:t>i skole og barnehage. </a:t>
            </a:r>
          </a:p>
          <a:p>
            <a:endParaRPr lang="nb-NO" dirty="0" smtClean="0"/>
          </a:p>
          <a:p>
            <a:r>
              <a:rPr lang="nb-NO" dirty="0" smtClean="0"/>
              <a:t>Vi </a:t>
            </a:r>
            <a:r>
              <a:rPr lang="nb-NO" dirty="0"/>
              <a:t>har fått øynene opp for de </a:t>
            </a:r>
            <a:r>
              <a:rPr lang="nb-NO" dirty="0" smtClean="0"/>
              <a:t>som fyller </a:t>
            </a:r>
            <a:r>
              <a:rPr lang="nb-NO" dirty="0"/>
              <a:t>kravene </a:t>
            </a:r>
            <a:endParaRPr lang="nb-NO" dirty="0" smtClean="0"/>
          </a:p>
          <a:p>
            <a:r>
              <a:rPr lang="nb-NO" dirty="0" smtClean="0"/>
              <a:t>og </a:t>
            </a:r>
            <a:r>
              <a:rPr lang="nb-NO" dirty="0"/>
              <a:t>de som ikke gjør det.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Enorm økning i antall elever som får spesialpedagogisk hjelp</a:t>
            </a:r>
            <a:endParaRPr lang="nb-NO" dirty="0"/>
          </a:p>
          <a:p>
            <a:r>
              <a:rPr lang="nb-NO" dirty="0" err="1" smtClean="0"/>
              <a:t>Bhg</a:t>
            </a:r>
            <a:r>
              <a:rPr lang="nb-NO" dirty="0"/>
              <a:t>.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419872" y="2091418"/>
            <a:ext cx="2016224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endParaRPr lang="nb-NO" dirty="0" smtClean="0"/>
          </a:p>
          <a:p>
            <a:pPr algn="ctr"/>
            <a:r>
              <a:rPr lang="nb-NO" dirty="0"/>
              <a:t>Visjon om at flere barn/elever skal passe i det ordinære tilbudet. </a:t>
            </a:r>
          </a:p>
          <a:p>
            <a:pPr algn="ctr"/>
            <a:endParaRPr lang="nb-NO" dirty="0"/>
          </a:p>
          <a:p>
            <a:pPr algn="ctr"/>
            <a:endParaRPr lang="nb-NO" dirty="0" smtClean="0"/>
          </a:p>
          <a:p>
            <a:pPr algn="ctr"/>
            <a:r>
              <a:rPr lang="nb-NO" dirty="0" smtClean="0"/>
              <a:t>Hva </a:t>
            </a:r>
            <a:r>
              <a:rPr lang="nb-NO" dirty="0" smtClean="0"/>
              <a:t>kan vi gjøre for å skape en </a:t>
            </a:r>
            <a:r>
              <a:rPr lang="nb-NO" dirty="0" err="1" smtClean="0"/>
              <a:t>bhg</a:t>
            </a:r>
            <a:r>
              <a:rPr lang="nb-NO" dirty="0" smtClean="0"/>
              <a:t>. og skole for alle?</a:t>
            </a:r>
          </a:p>
          <a:p>
            <a:pPr algn="ctr"/>
            <a:r>
              <a:rPr lang="nb-NO" dirty="0" smtClean="0"/>
              <a:t>Motvirke ekskluderende tiltak. </a:t>
            </a:r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7" name="TekstSylinder 6"/>
          <p:cNvSpPr txBox="1"/>
          <p:nvPr/>
        </p:nvSpPr>
        <p:spPr>
          <a:xfrm>
            <a:off x="6228184" y="2114563"/>
            <a:ext cx="230425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nb-NO" dirty="0" smtClean="0"/>
              <a:t>Hvilke handlingsalternativer </a:t>
            </a:r>
          </a:p>
          <a:p>
            <a:r>
              <a:rPr lang="nb-NO" dirty="0" smtClean="0"/>
              <a:t>har vi?</a:t>
            </a:r>
          </a:p>
          <a:p>
            <a:endParaRPr lang="nb-NO" dirty="0" smtClean="0"/>
          </a:p>
          <a:p>
            <a:r>
              <a:rPr lang="nb-NO" dirty="0" smtClean="0"/>
              <a:t>Konkrete tiltak:</a:t>
            </a:r>
          </a:p>
          <a:p>
            <a:r>
              <a:rPr lang="nb-NO" dirty="0" smtClean="0"/>
              <a:t>- </a:t>
            </a:r>
          </a:p>
          <a:p>
            <a:r>
              <a:rPr lang="nb-NO" dirty="0" smtClean="0"/>
              <a:t>-</a:t>
            </a:r>
          </a:p>
          <a:p>
            <a:r>
              <a:rPr lang="nb-NO" dirty="0" smtClean="0"/>
              <a:t>-</a:t>
            </a:r>
          </a:p>
          <a:p>
            <a:r>
              <a:rPr lang="nb-NO" dirty="0" smtClean="0"/>
              <a:t>-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cxnSp>
        <p:nvCxnSpPr>
          <p:cNvPr id="11" name="Rett pil 10"/>
          <p:cNvCxnSpPr/>
          <p:nvPr/>
        </p:nvCxnSpPr>
        <p:spPr>
          <a:xfrm>
            <a:off x="2843808" y="3861048"/>
            <a:ext cx="43204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/>
          <p:nvPr/>
        </p:nvCxnSpPr>
        <p:spPr>
          <a:xfrm>
            <a:off x="5625491" y="3857440"/>
            <a:ext cx="43204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4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Gruppeoppgave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Hvordan kan </a:t>
            </a:r>
            <a:r>
              <a:rPr lang="nb-NO" dirty="0" smtClean="0"/>
              <a:t>barnehagen/skolen </a:t>
            </a:r>
            <a:r>
              <a:rPr lang="nb-NO" dirty="0" smtClean="0"/>
              <a:t>tilrettelegge/tilpasse </a:t>
            </a:r>
            <a:r>
              <a:rPr lang="nb-NO" dirty="0" smtClean="0"/>
              <a:t>slik </a:t>
            </a:r>
            <a:r>
              <a:rPr lang="nb-NO" dirty="0" smtClean="0"/>
              <a:t>at flere </a:t>
            </a:r>
            <a:r>
              <a:rPr lang="nb-NO" dirty="0" smtClean="0"/>
              <a:t>barn/elever passer inn i </a:t>
            </a:r>
            <a:r>
              <a:rPr lang="nb-NO" dirty="0" smtClean="0"/>
              <a:t>det </a:t>
            </a:r>
            <a:r>
              <a:rPr lang="nb-NO" dirty="0" smtClean="0"/>
              <a:t>ordinære </a:t>
            </a:r>
            <a:r>
              <a:rPr lang="nb-NO" dirty="0" smtClean="0"/>
              <a:t>tilbudet?</a:t>
            </a:r>
          </a:p>
          <a:p>
            <a:endParaRPr lang="nb-NO" dirty="0" smtClean="0"/>
          </a:p>
          <a:p>
            <a:r>
              <a:rPr lang="nb-NO" dirty="0" smtClean="0"/>
              <a:t>Hvordan kan vi endre læringsmiljøet strukturene slik at flere får utvikle seg under rammene av det ordinære?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9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000" dirty="0" smtClean="0"/>
              <a:t>Dere skal konsentrere dere om hvordan dere som virksomhetsledere kan bidra</a:t>
            </a:r>
            <a:r>
              <a:rPr lang="nb-NO" sz="2000" dirty="0"/>
              <a:t> </a:t>
            </a:r>
            <a:r>
              <a:rPr lang="nb-NO" sz="2000" dirty="0" smtClean="0"/>
              <a:t>til å skape for </a:t>
            </a:r>
            <a:r>
              <a:rPr lang="nb-NO" sz="2000" dirty="0"/>
              <a:t>å skape en </a:t>
            </a:r>
            <a:r>
              <a:rPr lang="nb-NO" sz="2000" dirty="0" smtClean="0"/>
              <a:t>barnehage og </a:t>
            </a:r>
            <a:r>
              <a:rPr lang="nb-NO" sz="2000" dirty="0"/>
              <a:t>skole for </a:t>
            </a:r>
            <a:r>
              <a:rPr lang="nb-NO" sz="2000" dirty="0" smtClean="0"/>
              <a:t>alle? Motvirke </a:t>
            </a:r>
            <a:r>
              <a:rPr lang="nb-NO" sz="2000" dirty="0"/>
              <a:t>ekskluderende tiltak. </a:t>
            </a:r>
            <a:br>
              <a:rPr lang="nb-NO" sz="2000" dirty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/>
              <a:t>Dette skal være en styrt samtale og foregå slik: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b-NO" sz="6400" dirty="0" smtClean="0"/>
              <a:t>Dere </a:t>
            </a:r>
            <a:r>
              <a:rPr lang="nb-NO" sz="6400" dirty="0"/>
              <a:t>bruker 5 minutter individuelt. Noter ned på arket det som </a:t>
            </a:r>
            <a:r>
              <a:rPr lang="nb-NO" sz="6400" dirty="0" smtClean="0"/>
              <a:t>du mener </a:t>
            </a:r>
            <a:r>
              <a:rPr lang="nb-NO" sz="6400" dirty="0"/>
              <a:t>er </a:t>
            </a:r>
            <a:r>
              <a:rPr lang="nb-NO" sz="6400" dirty="0" smtClean="0"/>
              <a:t>viktig for å utvide handlingsrommet til å inkludere flere barn/elever i det ordinære tilbudet.</a:t>
            </a:r>
            <a:endParaRPr lang="nb-NO" sz="6400" dirty="0"/>
          </a:p>
          <a:p>
            <a:pPr marL="514350" lvl="0" indent="-514350">
              <a:buFont typeface="+mj-lt"/>
              <a:buAutoNum type="arabicPeriod"/>
            </a:pPr>
            <a:r>
              <a:rPr lang="nb-NO" sz="6400" dirty="0"/>
              <a:t>Velg en </a:t>
            </a:r>
            <a:r>
              <a:rPr lang="nb-NO" sz="6400" dirty="0" err="1"/>
              <a:t>ordleder</a:t>
            </a:r>
            <a:r>
              <a:rPr lang="nb-NO" sz="6400" dirty="0"/>
              <a:t>, som skal sørge for at prosedyren nedenfor for fungerer. </a:t>
            </a:r>
            <a:r>
              <a:rPr lang="nb-NO" sz="6400" dirty="0" err="1"/>
              <a:t>Ordleder</a:t>
            </a:r>
            <a:r>
              <a:rPr lang="nb-NO" sz="6400" dirty="0"/>
              <a:t> er den som er født nærmest 9.februar.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sz="6400" dirty="0"/>
              <a:t>Så en runde rundt bordet, en for en, der dere legger frem de to viktigste tiltakene som må til. </a:t>
            </a:r>
          </a:p>
          <a:p>
            <a:pPr lvl="1"/>
            <a:r>
              <a:rPr lang="nb-NO" sz="6000" dirty="0"/>
              <a:t>Innlegg foregår etter håndsopprekning. </a:t>
            </a:r>
          </a:p>
          <a:p>
            <a:pPr lvl="1"/>
            <a:r>
              <a:rPr lang="nb-NO" sz="6000" dirty="0"/>
              <a:t>Det er ikke tillatt med replikker. </a:t>
            </a:r>
          </a:p>
          <a:p>
            <a:pPr lvl="1"/>
            <a:r>
              <a:rPr lang="nb-NO" sz="6000" dirty="0"/>
              <a:t>Ikke avbryt eller forsøk ta ordet fra en annen. </a:t>
            </a:r>
          </a:p>
          <a:p>
            <a:pPr lvl="1"/>
            <a:r>
              <a:rPr lang="nb-NO" sz="6000" dirty="0"/>
              <a:t>Jobb med lytte evnen din!</a:t>
            </a:r>
          </a:p>
          <a:p>
            <a:pPr marL="0" indent="0">
              <a:buNone/>
            </a:pPr>
            <a:r>
              <a:rPr lang="nb-NO" sz="6400" dirty="0"/>
              <a:t> </a:t>
            </a:r>
          </a:p>
          <a:p>
            <a:pPr marL="0" lvl="0" indent="0">
              <a:buNone/>
            </a:pPr>
            <a:r>
              <a:rPr lang="nb-NO" sz="6400" dirty="0" smtClean="0"/>
              <a:t>4. Når </a:t>
            </a:r>
            <a:r>
              <a:rPr lang="nb-NO" sz="6400" dirty="0"/>
              <a:t>runden er gjennomført, leder </a:t>
            </a:r>
            <a:r>
              <a:rPr lang="nb-NO" sz="6400" dirty="0" err="1"/>
              <a:t>ordleder</a:t>
            </a:r>
            <a:r>
              <a:rPr lang="nb-NO" sz="6400" dirty="0"/>
              <a:t> ordet rundt følgende spørsmål. Hvilke av tiltakene er </a:t>
            </a:r>
            <a:r>
              <a:rPr lang="nb-NO" sz="6400" dirty="0" smtClean="0"/>
              <a:t>like?</a:t>
            </a:r>
          </a:p>
          <a:p>
            <a:pPr marL="0" lvl="0" indent="0">
              <a:buNone/>
            </a:pPr>
            <a:endParaRPr lang="nb-NO" sz="6400" dirty="0"/>
          </a:p>
          <a:p>
            <a:pPr marL="0" lvl="0" indent="0">
              <a:buNone/>
            </a:pPr>
            <a:r>
              <a:rPr lang="nb-NO" sz="6400" dirty="0" smtClean="0"/>
              <a:t>5. Når </a:t>
            </a:r>
            <a:r>
              <a:rPr lang="nb-NO" sz="6400" dirty="0"/>
              <a:t>denne runden er ferdig, diskuterer dere </a:t>
            </a:r>
          </a:p>
          <a:p>
            <a:pPr marL="0" indent="0">
              <a:buNone/>
            </a:pPr>
            <a:r>
              <a:rPr lang="nb-NO" sz="6400" dirty="0"/>
              <a:t>a) hvilke muligheter kan oppstå hvis dere får til disse mulighetene?</a:t>
            </a:r>
          </a:p>
          <a:p>
            <a:pPr marL="0" indent="0">
              <a:buNone/>
            </a:pPr>
            <a:r>
              <a:rPr lang="nb-NO" sz="6400" dirty="0"/>
              <a:t>b) hvilke utfordringer kan dere møte</a:t>
            </a:r>
            <a:r>
              <a:rPr lang="nb-NO" sz="6400" dirty="0" smtClean="0"/>
              <a:t>?</a:t>
            </a:r>
          </a:p>
          <a:p>
            <a:pPr marL="0" indent="0">
              <a:buNone/>
            </a:pPr>
            <a:endParaRPr lang="nb-NO" sz="6400" dirty="0"/>
          </a:p>
          <a:p>
            <a:pPr marL="0" indent="0">
              <a:buNone/>
            </a:pPr>
            <a:r>
              <a:rPr lang="nb-NO" sz="6400" dirty="0" smtClean="0"/>
              <a:t>6</a:t>
            </a:r>
            <a:r>
              <a:rPr lang="nb-NO" sz="6400" dirty="0"/>
              <a:t>. Når det er 5 minutter igjen, leder </a:t>
            </a:r>
            <a:r>
              <a:rPr lang="nb-NO" sz="6400" dirty="0" err="1"/>
              <a:t>ordleder</a:t>
            </a:r>
            <a:r>
              <a:rPr lang="nb-NO" sz="6400" dirty="0"/>
              <a:t> en oppsummering under spørsmålet; Hva fikk vi ut      av denne samtalen</a:t>
            </a:r>
            <a:r>
              <a:rPr lang="nb-NO" sz="6400" dirty="0" smtClean="0"/>
              <a:t>?</a:t>
            </a:r>
            <a:r>
              <a:rPr lang="nb-NO" dirty="0"/>
              <a:t> 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77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B2593D4EBFCE479821C9CCCE7DEC55" ma:contentTypeVersion="2" ma:contentTypeDescription="Opprett et nytt dokument." ma:contentTypeScope="" ma:versionID="6b2f6198ab11a8ea4b76972dd36a1423">
  <xsd:schema xmlns:xsd="http://www.w3.org/2001/XMLSchema" xmlns:xs="http://www.w3.org/2001/XMLSchema" xmlns:p="http://schemas.microsoft.com/office/2006/metadata/properties" xmlns:ns2="9cae92a5-73cf-4b10-a5d0-24cfb7fcd65e" targetNamespace="http://schemas.microsoft.com/office/2006/metadata/properties" ma:root="true" ma:fieldsID="ea879a3465cf8f53a93199c739cd9dc1" ns2:_="">
    <xsd:import namespace="9cae92a5-73cf-4b10-a5d0-24cfb7fcd6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ae92a5-73cf-4b10-a5d0-24cfb7fcd6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83103E-BF64-428B-8933-E1CFA4722E69}"/>
</file>

<file path=customXml/itemProps2.xml><?xml version="1.0" encoding="utf-8"?>
<ds:datastoreItem xmlns:ds="http://schemas.openxmlformats.org/officeDocument/2006/customXml" ds:itemID="{28FBE967-B25D-4F49-A156-EABD64F99DBB}"/>
</file>

<file path=customXml/itemProps3.xml><?xml version="1.0" encoding="utf-8"?>
<ds:datastoreItem xmlns:ds="http://schemas.openxmlformats.org/officeDocument/2006/customXml" ds:itemID="{5A26C615-7CC9-4812-B053-88A3237095D3}"/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910</Words>
  <Application>Microsoft Office PowerPoint</Application>
  <PresentationFormat>Skjermfremvisning (4:3)</PresentationFormat>
  <Paragraphs>212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16</vt:i4>
      </vt:variant>
    </vt:vector>
  </HeadingPairs>
  <TitlesOfParts>
    <vt:vector size="18" baseType="lpstr">
      <vt:lpstr>Office-tema</vt:lpstr>
      <vt:lpstr>Standard utforming</vt:lpstr>
      <vt:lpstr>Felles virksomhetsmøte 25.01.16</vt:lpstr>
      <vt:lpstr>Plan for dagen </vt:lpstr>
      <vt:lpstr>Retten til spesialpedagogisk hjelp/undervisning</vt:lpstr>
      <vt:lpstr>Tilpasset tilbud/ tilpasset opplæring </vt:lpstr>
      <vt:lpstr>PowerPoint-presentasjon</vt:lpstr>
      <vt:lpstr>PowerPoint-presentasjon</vt:lpstr>
      <vt:lpstr>Tidlig innsats – gruppearbeid </vt:lpstr>
      <vt:lpstr>Gruppeoppgave</vt:lpstr>
      <vt:lpstr>Dere skal konsentrere dere om hvordan dere som virksomhetsledere kan bidra til å skape for å skape en barnehage og skole for alle? Motvirke ekskluderende tiltak.    Dette skal være en styrt samtale og foregå slik:</vt:lpstr>
      <vt:lpstr>Framlegg  Noter mens du lytter </vt:lpstr>
      <vt:lpstr>PowerPoint-presentasjon</vt:lpstr>
      <vt:lpstr>Hva ser vi - hva forstår vi ?</vt:lpstr>
      <vt:lpstr>Forståelsen og tilnærming/tiltak</vt:lpstr>
      <vt:lpstr>Case barnehage Per 4 år</vt:lpstr>
      <vt:lpstr>Case skole Kari 10-12 år</vt:lpstr>
      <vt:lpstr>Caseoppgave spørsmål</vt:lpstr>
    </vt:vector>
  </TitlesOfParts>
  <Company>Hammerfest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Tidlig innsats  Ungdomstrinn i utvikling</dc:title>
  <dc:creator>Trine Hansen</dc:creator>
  <cp:lastModifiedBy>Trine Hansen</cp:lastModifiedBy>
  <cp:revision>33</cp:revision>
  <cp:lastPrinted>2016-01-24T17:24:24Z</cp:lastPrinted>
  <dcterms:created xsi:type="dcterms:W3CDTF">2015-12-10T13:00:09Z</dcterms:created>
  <dcterms:modified xsi:type="dcterms:W3CDTF">2016-01-24T17:55:56Z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0x01010038B2593D4EBFCE479821C9CCCE7DEC55</vt:lpwstr>
  </property>
</Properties>
</file>